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84" r:id="rId5"/>
    <p:sldId id="260" r:id="rId6"/>
    <p:sldId id="307" r:id="rId7"/>
    <p:sldId id="267" r:id="rId8"/>
    <p:sldId id="259" r:id="rId9"/>
    <p:sldId id="304" r:id="rId10"/>
    <p:sldId id="286" r:id="rId11"/>
    <p:sldId id="363" r:id="rId12"/>
    <p:sldId id="290" r:id="rId13"/>
    <p:sldId id="291" r:id="rId14"/>
    <p:sldId id="312" r:id="rId15"/>
    <p:sldId id="309" r:id="rId16"/>
    <p:sldId id="311" r:id="rId17"/>
    <p:sldId id="313" r:id="rId18"/>
    <p:sldId id="353" r:id="rId19"/>
    <p:sldId id="355" r:id="rId20"/>
    <p:sldId id="331" r:id="rId21"/>
    <p:sldId id="334" r:id="rId22"/>
    <p:sldId id="341" r:id="rId23"/>
    <p:sldId id="343" r:id="rId24"/>
    <p:sldId id="345" r:id="rId25"/>
    <p:sldId id="351" r:id="rId26"/>
    <p:sldId id="349" r:id="rId27"/>
  </p:sldIdLst>
  <p:sldSz cx="9144000" cy="5143500" type="screen16x9"/>
  <p:notesSz cx="6858000" cy="9144000"/>
  <p:embeddedFontLst>
    <p:embeddedFont>
      <p:font typeface="Arial Unicode MS" panose="020B0604020202020204" pitchFamily="34"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AE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65" autoAdjust="0"/>
  </p:normalViewPr>
  <p:slideViewPr>
    <p:cSldViewPr>
      <p:cViewPr varScale="1">
        <p:scale>
          <a:sx n="67" d="100"/>
          <a:sy n="67" d="100"/>
        </p:scale>
        <p:origin x="-1392" y="-90"/>
      </p:cViewPr>
      <p:guideLst>
        <p:guide orient="horz" pos="1693"/>
        <p:guide pos="2938"/>
      </p:guideLst>
    </p:cSldViewPr>
  </p:slideViewPr>
  <p:notesTextViewPr>
    <p:cViewPr>
      <p:scale>
        <a:sx n="100" d="100"/>
        <a:sy n="100" d="100"/>
      </p:scale>
      <p:origin x="0" y="0"/>
    </p:cViewPr>
  </p:notesTextViewPr>
  <p:notesViewPr>
    <p:cSldViewPr>
      <p:cViewPr varScale="1">
        <p:scale>
          <a:sx n="81" d="100"/>
          <a:sy n="81" d="100"/>
        </p:scale>
        <p:origin x="-2088" y="-90"/>
      </p:cViewPr>
      <p:guideLst>
        <p:guide orient="horz" pos="3010"/>
        <p:guide pos="22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52.xml"/><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813B57-2CBA-49EA-9113-44A60BFFEA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8A2CE5-8FAC-409A-A118-E84113E47B1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sz="2400" dirty="0" smtClean="0"/>
              <a:t>JDBC</a:t>
            </a:r>
            <a:r>
              <a:rPr lang="zh-CN" altLang="zh-CN" dirty="0" smtClean="0"/>
              <a:t>是</a:t>
            </a:r>
            <a:r>
              <a:rPr lang="en-US" altLang="zh-CN" dirty="0" smtClean="0"/>
              <a:t>Java </a:t>
            </a:r>
            <a:r>
              <a:rPr lang="en-US" altLang="zh-CN" dirty="0" err="1" smtClean="0"/>
              <a:t>DataBase</a:t>
            </a:r>
            <a:r>
              <a:rPr lang="en-US" altLang="zh-CN" dirty="0" smtClean="0"/>
              <a:t> Connectivity</a:t>
            </a:r>
            <a:r>
              <a:rPr lang="zh-CN" altLang="zh-CN" dirty="0" smtClean="0"/>
              <a:t>的缩写是一组标准的接口，用于完成</a:t>
            </a:r>
            <a:r>
              <a:rPr lang="en-US" altLang="zh-CN" dirty="0" smtClean="0"/>
              <a:t>Java</a:t>
            </a:r>
            <a:r>
              <a:rPr lang="zh-CN" altLang="zh-CN" dirty="0" smtClean="0"/>
              <a:t>应用与各种数据库之间的交互。</a:t>
            </a:r>
            <a:endParaRPr lang="en-US" altLang="zh-CN" dirty="0" smtClean="0"/>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第一步：加载驱动程序，如果使用其它的驱动程序，写出相应的名字即可</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Class.forName</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sun.jdbc.odbc.JdbcOdbcDriver</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第二步：建立连接，第一个参数是</a:t>
            </a:r>
            <a:r>
              <a:rPr lang="en-US" altLang="zh-CN" sz="1200" kern="0" dirty="0" err="1" smtClean="0">
                <a:latin typeface="Verdana" panose="020B0604030504040204"/>
                <a:ea typeface="+mn-ea"/>
                <a:cs typeface="宋体" pitchFamily="2" charset="-122"/>
              </a:rPr>
              <a:t>url</a:t>
            </a:r>
            <a:r>
              <a:rPr lang="zh-CN" altLang="zh-CN" sz="1200" kern="0" dirty="0" smtClean="0">
                <a:latin typeface="Verdana" panose="020B0604030504040204"/>
                <a:ea typeface="+mn-ea"/>
                <a:cs typeface="宋体" pitchFamily="2" charset="-122"/>
              </a:rPr>
              <a:t>（定位数据库），第二个参数是用户名，第三个参数是口令</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Connection con = </a:t>
            </a:r>
            <a:r>
              <a:rPr lang="en-US" altLang="zh-CN" sz="1200" kern="0" dirty="0" err="1" smtClean="0">
                <a:latin typeface="Verdana" panose="020B0604030504040204"/>
                <a:ea typeface="+mn-ea"/>
                <a:cs typeface="宋体" pitchFamily="2" charset="-122"/>
              </a:rPr>
              <a:t>DriverManager.getConnection</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jdbc</a:t>
            </a: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dbc:bookstore</a:t>
            </a:r>
            <a:r>
              <a:rPr lang="en-US" altLang="zh-CN" sz="1200" kern="0" dirty="0" smtClean="0">
                <a:latin typeface="Verdana" panose="020B0604030504040204"/>
                <a:ea typeface="+mn-ea"/>
                <a:cs typeface="宋体" pitchFamily="2" charset="-122"/>
              </a:rPr>
              <a:t>","","");  // bookstore</a:t>
            </a:r>
            <a:r>
              <a:rPr lang="zh-CN" altLang="zh-CN" sz="1200" kern="0" dirty="0" smtClean="0">
                <a:latin typeface="Verdana" panose="020B0604030504040204"/>
                <a:ea typeface="+mn-ea"/>
                <a:cs typeface="宋体" pitchFamily="2" charset="-122"/>
              </a:rPr>
              <a:t>是所创建的</a:t>
            </a:r>
            <a:r>
              <a:rPr lang="en-US" altLang="zh-CN" sz="1200" kern="0" dirty="0" smtClean="0">
                <a:latin typeface="Verdana" panose="020B0604030504040204"/>
                <a:ea typeface="+mn-ea"/>
                <a:cs typeface="宋体" pitchFamily="2" charset="-122"/>
              </a:rPr>
              <a:t>ODBC</a:t>
            </a:r>
            <a:r>
              <a:rPr lang="zh-CN" altLang="zh-CN" sz="1200" kern="0" dirty="0" smtClean="0">
                <a:latin typeface="Verdana" panose="020B0604030504040204"/>
                <a:ea typeface="+mn-ea"/>
                <a:cs typeface="宋体" pitchFamily="2" charset="-122"/>
              </a:rPr>
              <a:t>数据源的名字</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第三步：创建</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String </a:t>
            </a:r>
            <a:r>
              <a:rPr lang="en-US" altLang="zh-CN" sz="1200" kern="0" dirty="0" err="1" smtClean="0">
                <a:latin typeface="Verdana" panose="020B0604030504040204"/>
                <a:ea typeface="+mn-ea"/>
                <a:cs typeface="宋体" pitchFamily="2" charset="-122"/>
              </a:rPr>
              <a:t>sql</a:t>
            </a:r>
            <a:r>
              <a:rPr lang="en-US" altLang="zh-CN" sz="1200" kern="0" dirty="0" smtClean="0">
                <a:latin typeface="Verdana" panose="020B0604030504040204"/>
                <a:ea typeface="+mn-ea"/>
                <a:cs typeface="宋体" pitchFamily="2" charset="-122"/>
              </a:rPr>
              <a:t> = "select * from </a:t>
            </a:r>
            <a:r>
              <a:rPr lang="en-US" altLang="zh-CN" sz="1200" kern="0" dirty="0" err="1" smtClean="0">
                <a:latin typeface="Verdana" panose="020B0604030504040204"/>
                <a:ea typeface="+mn-ea"/>
                <a:cs typeface="宋体" pitchFamily="2" charset="-122"/>
              </a:rPr>
              <a:t>usertable</a:t>
            </a:r>
            <a:r>
              <a:rPr lang="en-US" altLang="zh-CN" sz="1200" kern="0" dirty="0" smtClean="0">
                <a:latin typeface="Verdana" panose="020B0604030504040204"/>
                <a:ea typeface="+mn-ea"/>
                <a:cs typeface="宋体" pitchFamily="2" charset="-122"/>
              </a:rPr>
              <a:t> where username=? and </a:t>
            </a:r>
            <a:r>
              <a:rPr lang="en-US" altLang="zh-CN" sz="1200" kern="0" dirty="0" err="1" smtClean="0">
                <a:latin typeface="Verdana" panose="020B0604030504040204"/>
                <a:ea typeface="+mn-ea"/>
                <a:cs typeface="宋体" pitchFamily="2" charset="-122"/>
              </a:rPr>
              <a:t>userpass</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第四步：创建语句对象，用于执行</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语句的</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PreparedStatement</a:t>
            </a:r>
            <a:r>
              <a:rPr lang="en-US" altLang="zh-CN" sz="1200" kern="0" dirty="0" smtClean="0">
                <a:latin typeface="Verdana" panose="020B0604030504040204"/>
                <a:ea typeface="+mn-ea"/>
                <a:cs typeface="宋体" pitchFamily="2" charset="-122"/>
              </a:rPr>
              <a:t> stmt = </a:t>
            </a:r>
            <a:r>
              <a:rPr lang="en-US" altLang="zh-CN" sz="1200" kern="0" dirty="0" err="1" smtClean="0">
                <a:latin typeface="Verdana" panose="020B0604030504040204"/>
                <a:ea typeface="+mn-ea"/>
                <a:cs typeface="宋体" pitchFamily="2" charset="-122"/>
              </a:rPr>
              <a:t>con.prepareStatement</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sql</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对变量赋值，第一个参数表示变量的序号（第几个问号），第二个参数表示所赋的值</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stmt.setString</a:t>
            </a:r>
            <a:r>
              <a:rPr lang="en-US" altLang="zh-CN" sz="1200" kern="0" dirty="0" smtClean="0">
                <a:latin typeface="Verdana" panose="020B0604030504040204"/>
                <a:ea typeface="+mn-ea"/>
                <a:cs typeface="宋体" pitchFamily="2" charset="-122"/>
              </a:rPr>
              <a:t>(1,username);</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stmt.setString</a:t>
            </a:r>
            <a:r>
              <a:rPr lang="en-US" altLang="zh-CN" sz="1200" kern="0" dirty="0" smtClean="0">
                <a:latin typeface="Verdana" panose="020B0604030504040204"/>
                <a:ea typeface="+mn-ea"/>
                <a:cs typeface="宋体" pitchFamily="2" charset="-122"/>
              </a:rPr>
              <a:t>(2,userpass);</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第五步：执行</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语句，因为有查询结果，所以使用</a:t>
            </a:r>
            <a:r>
              <a:rPr lang="en-US" altLang="zh-CN" sz="1200" kern="0" dirty="0" err="1" smtClean="0">
                <a:latin typeface="Verdana" panose="020B0604030504040204"/>
                <a:ea typeface="+mn-ea"/>
                <a:cs typeface="宋体" pitchFamily="2" charset="-122"/>
              </a:rPr>
              <a:t>executeQuery</a:t>
            </a:r>
            <a:r>
              <a:rPr lang="zh-CN" altLang="zh-CN" sz="1200" kern="0" dirty="0" smtClean="0">
                <a:latin typeface="Verdana" panose="020B0604030504040204"/>
                <a:ea typeface="+mn-ea"/>
                <a:cs typeface="宋体" pitchFamily="2" charset="-122"/>
              </a:rPr>
              <a:t>方法，结果保存在</a:t>
            </a:r>
            <a:r>
              <a:rPr lang="en-US" altLang="zh-CN" sz="1200" kern="0" dirty="0" err="1" smtClean="0">
                <a:latin typeface="Verdana" panose="020B0604030504040204"/>
                <a:ea typeface="+mn-ea"/>
                <a:cs typeface="宋体" pitchFamily="2" charset="-122"/>
              </a:rPr>
              <a:t>rs</a:t>
            </a:r>
            <a:r>
              <a:rPr lang="zh-CN" altLang="zh-CN" sz="1200" kern="0" dirty="0" smtClean="0">
                <a:latin typeface="Verdana" panose="020B0604030504040204"/>
                <a:ea typeface="+mn-ea"/>
                <a:cs typeface="宋体" pitchFamily="2" charset="-122"/>
              </a:rPr>
              <a:t>中</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ResultSet</a:t>
            </a: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rs</a:t>
            </a:r>
            <a:r>
              <a:rPr lang="en-US" altLang="zh-CN" sz="1200" kern="0" dirty="0" smtClean="0">
                <a:latin typeface="Verdana" panose="020B0604030504040204"/>
                <a:ea typeface="+mn-ea"/>
                <a:cs typeface="宋体" pitchFamily="2" charset="-122"/>
              </a:rPr>
              <a:t> = </a:t>
            </a:r>
            <a:r>
              <a:rPr lang="en-US" altLang="zh-CN" sz="1200" kern="0" dirty="0" err="1" smtClean="0">
                <a:latin typeface="Verdana" panose="020B0604030504040204"/>
                <a:ea typeface="+mn-ea"/>
                <a:cs typeface="宋体" pitchFamily="2" charset="-122"/>
              </a:rPr>
              <a:t>stmt.executeQuery</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en-US" altLang="zh-CN" sz="1200" kern="0" dirty="0" err="1" smtClean="0">
                <a:latin typeface="Verdana" panose="020B0604030504040204"/>
                <a:ea typeface="+mn-ea"/>
                <a:cs typeface="宋体" pitchFamily="2" charset="-122"/>
              </a:rPr>
              <a:t>rs</a:t>
            </a:r>
            <a:r>
              <a:rPr lang="zh-CN" altLang="zh-CN" sz="1200" kern="0" dirty="0" smtClean="0">
                <a:latin typeface="Verdana" panose="020B0604030504040204"/>
                <a:ea typeface="+mn-ea"/>
                <a:cs typeface="宋体" pitchFamily="2" charset="-122"/>
              </a:rPr>
              <a:t>相当于一个表格，有若干行、若干列组成，指针指向第一条记录的前面</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第六步：对结果进行处理，使用</a:t>
            </a:r>
            <a:r>
              <a:rPr lang="en-US" altLang="zh-CN" sz="1200" kern="0" dirty="0" smtClean="0">
                <a:latin typeface="Verdana" panose="020B0604030504040204"/>
                <a:ea typeface="+mn-ea"/>
                <a:cs typeface="宋体" pitchFamily="2" charset="-122"/>
              </a:rPr>
              <a:t>next</a:t>
            </a:r>
            <a:r>
              <a:rPr lang="zh-CN" altLang="zh-CN" sz="1200" kern="0" dirty="0" smtClean="0">
                <a:latin typeface="Verdana" panose="020B0604030504040204"/>
                <a:ea typeface="+mn-ea"/>
                <a:cs typeface="宋体" pitchFamily="2" charset="-122"/>
              </a:rPr>
              <a:t>方法进行遍历，使用</a:t>
            </a:r>
            <a:r>
              <a:rPr lang="en-US" altLang="zh-CN" sz="1200" kern="0" dirty="0" smtClean="0">
                <a:latin typeface="Verdana" panose="020B0604030504040204"/>
                <a:ea typeface="+mn-ea"/>
                <a:cs typeface="宋体" pitchFamily="2" charset="-122"/>
              </a:rPr>
              <a:t>get</a:t>
            </a:r>
            <a:r>
              <a:rPr lang="zh-CN" altLang="zh-CN" sz="1200" kern="0" dirty="0" smtClean="0">
                <a:latin typeface="Verdana" panose="020B0604030504040204"/>
                <a:ea typeface="+mn-ea"/>
                <a:cs typeface="宋体" pitchFamily="2" charset="-122"/>
              </a:rPr>
              <a:t>方法得到当前行的列</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boolean</a:t>
            </a:r>
            <a:r>
              <a:rPr lang="en-US" altLang="zh-CN" sz="1200" kern="0" dirty="0" smtClean="0">
                <a:latin typeface="Verdana" panose="020B0604030504040204"/>
                <a:ea typeface="+mn-ea"/>
                <a:cs typeface="宋体" pitchFamily="2" charset="-122"/>
              </a:rPr>
              <a:t> b = </a:t>
            </a:r>
            <a:r>
              <a:rPr lang="en-US" altLang="zh-CN" sz="1200" kern="0" dirty="0" err="1" smtClean="0">
                <a:latin typeface="Verdana" panose="020B0604030504040204"/>
                <a:ea typeface="+mn-ea"/>
                <a:cs typeface="宋体" pitchFamily="2" charset="-122"/>
              </a:rPr>
              <a:t>rs.next</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第七步：关闭相关对象</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rs.close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con.close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return b;     </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endParaRPr lang="zh-CN" altLang="zh-CN" sz="1000" kern="100" dirty="0" smtClean="0">
              <a:latin typeface="Times New Roman" panose="02020603050405020304"/>
              <a:ea typeface="+mn-ea"/>
            </a:endParaRPr>
          </a:p>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sz="2400" dirty="0" smtClean="0"/>
              <a:t>JDBC</a:t>
            </a:r>
            <a:r>
              <a:rPr lang="zh-CN" altLang="zh-CN" dirty="0" smtClean="0"/>
              <a:t>是</a:t>
            </a:r>
            <a:r>
              <a:rPr lang="en-US" altLang="zh-CN" dirty="0" smtClean="0"/>
              <a:t>Java </a:t>
            </a:r>
            <a:r>
              <a:rPr lang="en-US" altLang="zh-CN" dirty="0" err="1" smtClean="0"/>
              <a:t>DataBase</a:t>
            </a:r>
            <a:r>
              <a:rPr lang="en-US" altLang="zh-CN" dirty="0" smtClean="0"/>
              <a:t> Connectivity</a:t>
            </a:r>
            <a:r>
              <a:rPr lang="zh-CN" altLang="zh-CN" dirty="0" smtClean="0"/>
              <a:t>的缩写是一组标准的接口，用于完成</a:t>
            </a:r>
            <a:r>
              <a:rPr lang="en-US" altLang="zh-CN" dirty="0" smtClean="0"/>
              <a:t>Java</a:t>
            </a:r>
            <a:r>
              <a:rPr lang="zh-CN" altLang="zh-CN" dirty="0" smtClean="0"/>
              <a:t>应用与各种数据库之间的交互。</a:t>
            </a:r>
            <a:endParaRPr lang="en-US" altLang="zh-CN" dirty="0" smtClean="0"/>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第一步：加载驱动程序，如果使用其它的驱动程序，写出相应的名字即可</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Class.forName</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sun.jdbc.odbc.JdbcOdbcDriver</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第二步：建立连接，第一个参数是</a:t>
            </a:r>
            <a:r>
              <a:rPr lang="en-US" altLang="zh-CN" sz="1200" kern="0" dirty="0" err="1" smtClean="0">
                <a:latin typeface="Verdana" panose="020B0604030504040204"/>
                <a:ea typeface="+mn-ea"/>
                <a:cs typeface="宋体" pitchFamily="2" charset="-122"/>
              </a:rPr>
              <a:t>url</a:t>
            </a:r>
            <a:r>
              <a:rPr lang="zh-CN" altLang="zh-CN" sz="1200" kern="0" dirty="0" smtClean="0">
                <a:latin typeface="Verdana" panose="020B0604030504040204"/>
                <a:ea typeface="+mn-ea"/>
                <a:cs typeface="宋体" pitchFamily="2" charset="-122"/>
              </a:rPr>
              <a:t>（定位数据库），第二个参数是用户名，第三个参数是口令</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Connection con = </a:t>
            </a:r>
            <a:r>
              <a:rPr lang="en-US" altLang="zh-CN" sz="1200" kern="0" dirty="0" err="1" smtClean="0">
                <a:latin typeface="Verdana" panose="020B0604030504040204"/>
                <a:ea typeface="+mn-ea"/>
                <a:cs typeface="宋体" pitchFamily="2" charset="-122"/>
              </a:rPr>
              <a:t>DriverManager.getConnection</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jdbc</a:t>
            </a: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dbc:bookstore</a:t>
            </a:r>
            <a:r>
              <a:rPr lang="en-US" altLang="zh-CN" sz="1200" kern="0" dirty="0" smtClean="0">
                <a:latin typeface="Verdana" panose="020B0604030504040204"/>
                <a:ea typeface="+mn-ea"/>
                <a:cs typeface="宋体" pitchFamily="2" charset="-122"/>
              </a:rPr>
              <a:t>","","");  // bookstore</a:t>
            </a:r>
            <a:r>
              <a:rPr lang="zh-CN" altLang="zh-CN" sz="1200" kern="0" dirty="0" smtClean="0">
                <a:latin typeface="Verdana" panose="020B0604030504040204"/>
                <a:ea typeface="+mn-ea"/>
                <a:cs typeface="宋体" pitchFamily="2" charset="-122"/>
              </a:rPr>
              <a:t>是所创建的</a:t>
            </a:r>
            <a:r>
              <a:rPr lang="en-US" altLang="zh-CN" sz="1200" kern="0" dirty="0" smtClean="0">
                <a:latin typeface="Verdana" panose="020B0604030504040204"/>
                <a:ea typeface="+mn-ea"/>
                <a:cs typeface="宋体" pitchFamily="2" charset="-122"/>
              </a:rPr>
              <a:t>ODBC</a:t>
            </a:r>
            <a:r>
              <a:rPr lang="zh-CN" altLang="zh-CN" sz="1200" kern="0" dirty="0" smtClean="0">
                <a:latin typeface="Verdana" panose="020B0604030504040204"/>
                <a:ea typeface="+mn-ea"/>
                <a:cs typeface="宋体" pitchFamily="2" charset="-122"/>
              </a:rPr>
              <a:t>数据源的名字</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第三步：创建</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String </a:t>
            </a:r>
            <a:r>
              <a:rPr lang="en-US" altLang="zh-CN" sz="1200" kern="0" dirty="0" err="1" smtClean="0">
                <a:latin typeface="Verdana" panose="020B0604030504040204"/>
                <a:ea typeface="+mn-ea"/>
                <a:cs typeface="宋体" pitchFamily="2" charset="-122"/>
              </a:rPr>
              <a:t>sql</a:t>
            </a:r>
            <a:r>
              <a:rPr lang="en-US" altLang="zh-CN" sz="1200" kern="0" dirty="0" smtClean="0">
                <a:latin typeface="Verdana" panose="020B0604030504040204"/>
                <a:ea typeface="+mn-ea"/>
                <a:cs typeface="宋体" pitchFamily="2" charset="-122"/>
              </a:rPr>
              <a:t> = "select * from </a:t>
            </a:r>
            <a:r>
              <a:rPr lang="en-US" altLang="zh-CN" sz="1200" kern="0" dirty="0" err="1" smtClean="0">
                <a:latin typeface="Verdana" panose="020B0604030504040204"/>
                <a:ea typeface="+mn-ea"/>
                <a:cs typeface="宋体" pitchFamily="2" charset="-122"/>
              </a:rPr>
              <a:t>usertable</a:t>
            </a:r>
            <a:r>
              <a:rPr lang="en-US" altLang="zh-CN" sz="1200" kern="0" dirty="0" smtClean="0">
                <a:latin typeface="Verdana" panose="020B0604030504040204"/>
                <a:ea typeface="+mn-ea"/>
                <a:cs typeface="宋体" pitchFamily="2" charset="-122"/>
              </a:rPr>
              <a:t> where username=? and </a:t>
            </a:r>
            <a:r>
              <a:rPr lang="en-US" altLang="zh-CN" sz="1200" kern="0" dirty="0" err="1" smtClean="0">
                <a:latin typeface="Verdana" panose="020B0604030504040204"/>
                <a:ea typeface="+mn-ea"/>
                <a:cs typeface="宋体" pitchFamily="2" charset="-122"/>
              </a:rPr>
              <a:t>userpass</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第四步：创建语句对象，用于执行</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语句的</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PreparedStatement</a:t>
            </a:r>
            <a:r>
              <a:rPr lang="en-US" altLang="zh-CN" sz="1200" kern="0" dirty="0" smtClean="0">
                <a:latin typeface="Verdana" panose="020B0604030504040204"/>
                <a:ea typeface="+mn-ea"/>
                <a:cs typeface="宋体" pitchFamily="2" charset="-122"/>
              </a:rPr>
              <a:t> stmt = </a:t>
            </a:r>
            <a:r>
              <a:rPr lang="en-US" altLang="zh-CN" sz="1200" kern="0" dirty="0" err="1" smtClean="0">
                <a:latin typeface="Verdana" panose="020B0604030504040204"/>
                <a:ea typeface="+mn-ea"/>
                <a:cs typeface="宋体" pitchFamily="2" charset="-122"/>
              </a:rPr>
              <a:t>con.prepareStatement</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sql</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对变量赋值，第一个参数表示变量的序号（第几个问号），第二个参数表示所赋的值</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stmt.setString</a:t>
            </a:r>
            <a:r>
              <a:rPr lang="en-US" altLang="zh-CN" sz="1200" kern="0" dirty="0" smtClean="0">
                <a:latin typeface="Verdana" panose="020B0604030504040204"/>
                <a:ea typeface="+mn-ea"/>
                <a:cs typeface="宋体" pitchFamily="2" charset="-122"/>
              </a:rPr>
              <a:t>(1,username);</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stmt.setString</a:t>
            </a:r>
            <a:r>
              <a:rPr lang="en-US" altLang="zh-CN" sz="1200" kern="0" dirty="0" smtClean="0">
                <a:latin typeface="Verdana" panose="020B0604030504040204"/>
                <a:ea typeface="+mn-ea"/>
                <a:cs typeface="宋体" pitchFamily="2" charset="-122"/>
              </a:rPr>
              <a:t>(2,userpass);</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第五步：执行</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语句，因为有查询结果，所以使用</a:t>
            </a:r>
            <a:r>
              <a:rPr lang="en-US" altLang="zh-CN" sz="1200" kern="0" dirty="0" err="1" smtClean="0">
                <a:latin typeface="Verdana" panose="020B0604030504040204"/>
                <a:ea typeface="+mn-ea"/>
                <a:cs typeface="宋体" pitchFamily="2" charset="-122"/>
              </a:rPr>
              <a:t>executeQuery</a:t>
            </a:r>
            <a:r>
              <a:rPr lang="zh-CN" altLang="zh-CN" sz="1200" kern="0" dirty="0" smtClean="0">
                <a:latin typeface="Verdana" panose="020B0604030504040204"/>
                <a:ea typeface="+mn-ea"/>
                <a:cs typeface="宋体" pitchFamily="2" charset="-122"/>
              </a:rPr>
              <a:t>方法，结果保存在</a:t>
            </a:r>
            <a:r>
              <a:rPr lang="en-US" altLang="zh-CN" sz="1200" kern="0" dirty="0" err="1" smtClean="0">
                <a:latin typeface="Verdana" panose="020B0604030504040204"/>
                <a:ea typeface="+mn-ea"/>
                <a:cs typeface="宋体" pitchFamily="2" charset="-122"/>
              </a:rPr>
              <a:t>rs</a:t>
            </a:r>
            <a:r>
              <a:rPr lang="zh-CN" altLang="zh-CN" sz="1200" kern="0" dirty="0" smtClean="0">
                <a:latin typeface="Verdana" panose="020B0604030504040204"/>
                <a:ea typeface="+mn-ea"/>
                <a:cs typeface="宋体" pitchFamily="2" charset="-122"/>
              </a:rPr>
              <a:t>中</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ResultSet</a:t>
            </a: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rs</a:t>
            </a:r>
            <a:r>
              <a:rPr lang="en-US" altLang="zh-CN" sz="1200" kern="0" dirty="0" smtClean="0">
                <a:latin typeface="Verdana" panose="020B0604030504040204"/>
                <a:ea typeface="+mn-ea"/>
                <a:cs typeface="宋体" pitchFamily="2" charset="-122"/>
              </a:rPr>
              <a:t> = </a:t>
            </a:r>
            <a:r>
              <a:rPr lang="en-US" altLang="zh-CN" sz="1200" kern="0" dirty="0" err="1" smtClean="0">
                <a:latin typeface="Verdana" panose="020B0604030504040204"/>
                <a:ea typeface="+mn-ea"/>
                <a:cs typeface="宋体" pitchFamily="2" charset="-122"/>
              </a:rPr>
              <a:t>stmt.executeQuery</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en-US" altLang="zh-CN" sz="1200" kern="0" dirty="0" err="1" smtClean="0">
                <a:latin typeface="Verdana" panose="020B0604030504040204"/>
                <a:ea typeface="+mn-ea"/>
                <a:cs typeface="宋体" pitchFamily="2" charset="-122"/>
              </a:rPr>
              <a:t>rs</a:t>
            </a:r>
            <a:r>
              <a:rPr lang="zh-CN" altLang="zh-CN" sz="1200" kern="0" dirty="0" smtClean="0">
                <a:latin typeface="Verdana" panose="020B0604030504040204"/>
                <a:ea typeface="+mn-ea"/>
                <a:cs typeface="宋体" pitchFamily="2" charset="-122"/>
              </a:rPr>
              <a:t>相当于一个表格，有若干行、若干列组成，指针指向第一条记录的前面</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第六步：对结果进行处理，使用</a:t>
            </a:r>
            <a:r>
              <a:rPr lang="en-US" altLang="zh-CN" sz="1200" kern="0" dirty="0" smtClean="0">
                <a:latin typeface="Verdana" panose="020B0604030504040204"/>
                <a:ea typeface="+mn-ea"/>
                <a:cs typeface="宋体" pitchFamily="2" charset="-122"/>
              </a:rPr>
              <a:t>next</a:t>
            </a:r>
            <a:r>
              <a:rPr lang="zh-CN" altLang="zh-CN" sz="1200" kern="0" dirty="0" smtClean="0">
                <a:latin typeface="Verdana" panose="020B0604030504040204"/>
                <a:ea typeface="+mn-ea"/>
                <a:cs typeface="宋体" pitchFamily="2" charset="-122"/>
              </a:rPr>
              <a:t>方法进行遍历，使用</a:t>
            </a:r>
            <a:r>
              <a:rPr lang="en-US" altLang="zh-CN" sz="1200" kern="0" dirty="0" smtClean="0">
                <a:latin typeface="Verdana" panose="020B0604030504040204"/>
                <a:ea typeface="+mn-ea"/>
                <a:cs typeface="宋体" pitchFamily="2" charset="-122"/>
              </a:rPr>
              <a:t>get</a:t>
            </a:r>
            <a:r>
              <a:rPr lang="zh-CN" altLang="zh-CN" sz="1200" kern="0" dirty="0" smtClean="0">
                <a:latin typeface="Verdana" panose="020B0604030504040204"/>
                <a:ea typeface="+mn-ea"/>
                <a:cs typeface="宋体" pitchFamily="2" charset="-122"/>
              </a:rPr>
              <a:t>方法得到当前行的列</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boolean</a:t>
            </a:r>
            <a:r>
              <a:rPr lang="en-US" altLang="zh-CN" sz="1200" kern="0" dirty="0" smtClean="0">
                <a:latin typeface="Verdana" panose="020B0604030504040204"/>
                <a:ea typeface="+mn-ea"/>
                <a:cs typeface="宋体" pitchFamily="2" charset="-122"/>
              </a:rPr>
              <a:t> b = </a:t>
            </a:r>
            <a:r>
              <a:rPr lang="en-US" altLang="zh-CN" sz="1200" kern="0" dirty="0" err="1" smtClean="0">
                <a:latin typeface="Verdana" panose="020B0604030504040204"/>
                <a:ea typeface="+mn-ea"/>
                <a:cs typeface="宋体" pitchFamily="2" charset="-122"/>
              </a:rPr>
              <a:t>rs.next</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第七步：关闭相关对象</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rs.close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con.close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return b;     </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endParaRPr lang="zh-CN" altLang="zh-CN" sz="1000" kern="100" dirty="0" smtClean="0">
              <a:latin typeface="Times New Roman" panose="02020603050405020304"/>
              <a:ea typeface="+mn-ea"/>
            </a:endParaRPr>
          </a:p>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sz="2400" dirty="0" smtClean="0"/>
              <a:t>JDBC</a:t>
            </a:r>
            <a:r>
              <a:rPr lang="zh-CN" altLang="zh-CN" dirty="0" smtClean="0"/>
              <a:t>是</a:t>
            </a:r>
            <a:r>
              <a:rPr lang="en-US" altLang="zh-CN" dirty="0" smtClean="0"/>
              <a:t>Java </a:t>
            </a:r>
            <a:r>
              <a:rPr lang="en-US" altLang="zh-CN" dirty="0" err="1" smtClean="0"/>
              <a:t>DataBase</a:t>
            </a:r>
            <a:r>
              <a:rPr lang="en-US" altLang="zh-CN" dirty="0" smtClean="0"/>
              <a:t> Connectivity</a:t>
            </a:r>
            <a:r>
              <a:rPr lang="zh-CN" altLang="zh-CN" dirty="0" smtClean="0"/>
              <a:t>的缩写是一组标准的接口，用于完成</a:t>
            </a:r>
            <a:r>
              <a:rPr lang="en-US" altLang="zh-CN" dirty="0" smtClean="0"/>
              <a:t>Java</a:t>
            </a:r>
            <a:r>
              <a:rPr lang="zh-CN" altLang="zh-CN" dirty="0" smtClean="0"/>
              <a:t>应用与各种数据库之间的交互。</a:t>
            </a:r>
            <a:endParaRPr lang="en-US" altLang="zh-CN" dirty="0" smtClean="0"/>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第一步：加载驱动程序，如果使用其它的驱动程序，写出相应的名字即可</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Class.forName</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sun.jdbc.odbc.JdbcOdbcDriver</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第二步：建立连接，第一个参数是</a:t>
            </a:r>
            <a:r>
              <a:rPr lang="en-US" altLang="zh-CN" sz="1200" kern="0" dirty="0" err="1" smtClean="0">
                <a:latin typeface="Verdana" panose="020B0604030504040204"/>
                <a:ea typeface="+mn-ea"/>
                <a:cs typeface="宋体" pitchFamily="2" charset="-122"/>
              </a:rPr>
              <a:t>url</a:t>
            </a:r>
            <a:r>
              <a:rPr lang="zh-CN" altLang="zh-CN" sz="1200" kern="0" dirty="0" smtClean="0">
                <a:latin typeface="Verdana" panose="020B0604030504040204"/>
                <a:ea typeface="+mn-ea"/>
                <a:cs typeface="宋体" pitchFamily="2" charset="-122"/>
              </a:rPr>
              <a:t>（定位数据库），第二个参数是用户名，第三个参数是口令</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Connection con = </a:t>
            </a:r>
            <a:r>
              <a:rPr lang="en-US" altLang="zh-CN" sz="1200" kern="0" dirty="0" err="1" smtClean="0">
                <a:latin typeface="Verdana" panose="020B0604030504040204"/>
                <a:ea typeface="+mn-ea"/>
                <a:cs typeface="宋体" pitchFamily="2" charset="-122"/>
              </a:rPr>
              <a:t>DriverManager.getConnection</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jdbc</a:t>
            </a: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dbc:bookstore</a:t>
            </a:r>
            <a:r>
              <a:rPr lang="en-US" altLang="zh-CN" sz="1200" kern="0" dirty="0" smtClean="0">
                <a:latin typeface="Verdana" panose="020B0604030504040204"/>
                <a:ea typeface="+mn-ea"/>
                <a:cs typeface="宋体" pitchFamily="2" charset="-122"/>
              </a:rPr>
              <a:t>","","");  // bookstore</a:t>
            </a:r>
            <a:r>
              <a:rPr lang="zh-CN" altLang="zh-CN" sz="1200" kern="0" dirty="0" smtClean="0">
                <a:latin typeface="Verdana" panose="020B0604030504040204"/>
                <a:ea typeface="+mn-ea"/>
                <a:cs typeface="宋体" pitchFamily="2" charset="-122"/>
              </a:rPr>
              <a:t>是所创建的</a:t>
            </a:r>
            <a:r>
              <a:rPr lang="en-US" altLang="zh-CN" sz="1200" kern="0" dirty="0" smtClean="0">
                <a:latin typeface="Verdana" panose="020B0604030504040204"/>
                <a:ea typeface="+mn-ea"/>
                <a:cs typeface="宋体" pitchFamily="2" charset="-122"/>
              </a:rPr>
              <a:t>ODBC</a:t>
            </a:r>
            <a:r>
              <a:rPr lang="zh-CN" altLang="zh-CN" sz="1200" kern="0" dirty="0" smtClean="0">
                <a:latin typeface="Verdana" panose="020B0604030504040204"/>
                <a:ea typeface="+mn-ea"/>
                <a:cs typeface="宋体" pitchFamily="2" charset="-122"/>
              </a:rPr>
              <a:t>数据源的名字</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第三步：创建</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String </a:t>
            </a:r>
            <a:r>
              <a:rPr lang="en-US" altLang="zh-CN" sz="1200" kern="0" dirty="0" err="1" smtClean="0">
                <a:latin typeface="Verdana" panose="020B0604030504040204"/>
                <a:ea typeface="+mn-ea"/>
                <a:cs typeface="宋体" pitchFamily="2" charset="-122"/>
              </a:rPr>
              <a:t>sql</a:t>
            </a:r>
            <a:r>
              <a:rPr lang="en-US" altLang="zh-CN" sz="1200" kern="0" dirty="0" smtClean="0">
                <a:latin typeface="Verdana" panose="020B0604030504040204"/>
                <a:ea typeface="+mn-ea"/>
                <a:cs typeface="宋体" pitchFamily="2" charset="-122"/>
              </a:rPr>
              <a:t> = "select * from </a:t>
            </a:r>
            <a:r>
              <a:rPr lang="en-US" altLang="zh-CN" sz="1200" kern="0" dirty="0" err="1" smtClean="0">
                <a:latin typeface="Verdana" panose="020B0604030504040204"/>
                <a:ea typeface="+mn-ea"/>
                <a:cs typeface="宋体" pitchFamily="2" charset="-122"/>
              </a:rPr>
              <a:t>usertable</a:t>
            </a:r>
            <a:r>
              <a:rPr lang="en-US" altLang="zh-CN" sz="1200" kern="0" dirty="0" smtClean="0">
                <a:latin typeface="Verdana" panose="020B0604030504040204"/>
                <a:ea typeface="+mn-ea"/>
                <a:cs typeface="宋体" pitchFamily="2" charset="-122"/>
              </a:rPr>
              <a:t> where username=? and </a:t>
            </a:r>
            <a:r>
              <a:rPr lang="en-US" altLang="zh-CN" sz="1200" kern="0" dirty="0" err="1" smtClean="0">
                <a:latin typeface="Verdana" panose="020B0604030504040204"/>
                <a:ea typeface="+mn-ea"/>
                <a:cs typeface="宋体" pitchFamily="2" charset="-122"/>
              </a:rPr>
              <a:t>userpass</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第四步：创建语句对象，用于执行</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语句的</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PreparedStatement</a:t>
            </a:r>
            <a:r>
              <a:rPr lang="en-US" altLang="zh-CN" sz="1200" kern="0" dirty="0" smtClean="0">
                <a:latin typeface="Verdana" panose="020B0604030504040204"/>
                <a:ea typeface="+mn-ea"/>
                <a:cs typeface="宋体" pitchFamily="2" charset="-122"/>
              </a:rPr>
              <a:t> stmt = </a:t>
            </a:r>
            <a:r>
              <a:rPr lang="en-US" altLang="zh-CN" sz="1200" kern="0" dirty="0" err="1" smtClean="0">
                <a:latin typeface="Verdana" panose="020B0604030504040204"/>
                <a:ea typeface="+mn-ea"/>
                <a:cs typeface="宋体" pitchFamily="2" charset="-122"/>
              </a:rPr>
              <a:t>con.prepareStatement</a:t>
            </a:r>
            <a:r>
              <a:rPr lang="en-US" altLang="zh-CN" sz="1200" kern="0" dirty="0" smtClean="0">
                <a:latin typeface="Verdana" panose="020B0604030504040204"/>
                <a:ea typeface="+mn-ea"/>
                <a:cs typeface="宋体" pitchFamily="2" charset="-122"/>
              </a:rPr>
              <a:t>(</a:t>
            </a:r>
            <a:r>
              <a:rPr lang="en-US" altLang="zh-CN" sz="1200" kern="0" dirty="0" err="1" smtClean="0">
                <a:latin typeface="Verdana" panose="020B0604030504040204"/>
                <a:ea typeface="+mn-ea"/>
                <a:cs typeface="宋体" pitchFamily="2" charset="-122"/>
              </a:rPr>
              <a:t>sql</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对变量赋值，第一个参数表示变量的序号（第几个问号），第二个参数表示所赋的值</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stmt.setString</a:t>
            </a:r>
            <a:r>
              <a:rPr lang="en-US" altLang="zh-CN" sz="1200" kern="0" dirty="0" smtClean="0">
                <a:latin typeface="Verdana" panose="020B0604030504040204"/>
                <a:ea typeface="+mn-ea"/>
                <a:cs typeface="宋体" pitchFamily="2" charset="-122"/>
              </a:rPr>
              <a:t>(1,username);</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stmt.setString</a:t>
            </a:r>
            <a:r>
              <a:rPr lang="en-US" altLang="zh-CN" sz="1200" kern="0" dirty="0" smtClean="0">
                <a:latin typeface="Verdana" panose="020B0604030504040204"/>
                <a:ea typeface="+mn-ea"/>
                <a:cs typeface="宋体" pitchFamily="2" charset="-122"/>
              </a:rPr>
              <a:t>(2,userpass);</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第五步：执行</a:t>
            </a:r>
            <a:r>
              <a:rPr lang="en-US" altLang="zh-CN" sz="1200" kern="0" dirty="0" smtClean="0">
                <a:latin typeface="Verdana" panose="020B0604030504040204"/>
                <a:ea typeface="+mn-ea"/>
                <a:cs typeface="宋体" pitchFamily="2" charset="-122"/>
              </a:rPr>
              <a:t>SQL</a:t>
            </a:r>
            <a:r>
              <a:rPr lang="zh-CN" altLang="zh-CN" sz="1200" kern="0" dirty="0" smtClean="0">
                <a:latin typeface="Verdana" panose="020B0604030504040204"/>
                <a:ea typeface="+mn-ea"/>
                <a:cs typeface="宋体" pitchFamily="2" charset="-122"/>
              </a:rPr>
              <a:t>语句，因为有查询结果，所以使用</a:t>
            </a:r>
            <a:r>
              <a:rPr lang="en-US" altLang="zh-CN" sz="1200" kern="0" dirty="0" err="1" smtClean="0">
                <a:latin typeface="Verdana" panose="020B0604030504040204"/>
                <a:ea typeface="+mn-ea"/>
                <a:cs typeface="宋体" pitchFamily="2" charset="-122"/>
              </a:rPr>
              <a:t>executeQuery</a:t>
            </a:r>
            <a:r>
              <a:rPr lang="zh-CN" altLang="zh-CN" sz="1200" kern="0" dirty="0" smtClean="0">
                <a:latin typeface="Verdana" panose="020B0604030504040204"/>
                <a:ea typeface="+mn-ea"/>
                <a:cs typeface="宋体" pitchFamily="2" charset="-122"/>
              </a:rPr>
              <a:t>方法，结果保存在</a:t>
            </a:r>
            <a:r>
              <a:rPr lang="en-US" altLang="zh-CN" sz="1200" kern="0" dirty="0" err="1" smtClean="0">
                <a:latin typeface="Verdana" panose="020B0604030504040204"/>
                <a:ea typeface="+mn-ea"/>
                <a:cs typeface="宋体" pitchFamily="2" charset="-122"/>
              </a:rPr>
              <a:t>rs</a:t>
            </a:r>
            <a:r>
              <a:rPr lang="zh-CN" altLang="zh-CN" sz="1200" kern="0" dirty="0" smtClean="0">
                <a:latin typeface="Verdana" panose="020B0604030504040204"/>
                <a:ea typeface="+mn-ea"/>
                <a:cs typeface="宋体" pitchFamily="2" charset="-122"/>
              </a:rPr>
              <a:t>中</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ResultSet</a:t>
            </a: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rs</a:t>
            </a:r>
            <a:r>
              <a:rPr lang="en-US" altLang="zh-CN" sz="1200" kern="0" dirty="0" smtClean="0">
                <a:latin typeface="Verdana" panose="020B0604030504040204"/>
                <a:ea typeface="+mn-ea"/>
                <a:cs typeface="宋体" pitchFamily="2" charset="-122"/>
              </a:rPr>
              <a:t> = </a:t>
            </a:r>
            <a:r>
              <a:rPr lang="en-US" altLang="zh-CN" sz="1200" kern="0" dirty="0" err="1" smtClean="0">
                <a:latin typeface="Verdana" panose="020B0604030504040204"/>
                <a:ea typeface="+mn-ea"/>
                <a:cs typeface="宋体" pitchFamily="2" charset="-122"/>
              </a:rPr>
              <a:t>stmt.executeQuery</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en-US" altLang="zh-CN" sz="1200" kern="0" dirty="0" err="1" smtClean="0">
                <a:latin typeface="Verdana" panose="020B0604030504040204"/>
                <a:ea typeface="+mn-ea"/>
                <a:cs typeface="宋体" pitchFamily="2" charset="-122"/>
              </a:rPr>
              <a:t>rs</a:t>
            </a:r>
            <a:r>
              <a:rPr lang="zh-CN" altLang="zh-CN" sz="1200" kern="0" dirty="0" smtClean="0">
                <a:latin typeface="Verdana" panose="020B0604030504040204"/>
                <a:ea typeface="+mn-ea"/>
                <a:cs typeface="宋体" pitchFamily="2" charset="-122"/>
              </a:rPr>
              <a:t>相当于一个表格，有若干行、若干列组成，指针指向第一条记录的前面</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第六步：对结果进行处理，使用</a:t>
            </a:r>
            <a:r>
              <a:rPr lang="en-US" altLang="zh-CN" sz="1200" kern="0" dirty="0" smtClean="0">
                <a:latin typeface="Verdana" panose="020B0604030504040204"/>
                <a:ea typeface="+mn-ea"/>
                <a:cs typeface="宋体" pitchFamily="2" charset="-122"/>
              </a:rPr>
              <a:t>next</a:t>
            </a:r>
            <a:r>
              <a:rPr lang="zh-CN" altLang="zh-CN" sz="1200" kern="0" dirty="0" smtClean="0">
                <a:latin typeface="Verdana" panose="020B0604030504040204"/>
                <a:ea typeface="+mn-ea"/>
                <a:cs typeface="宋体" pitchFamily="2" charset="-122"/>
              </a:rPr>
              <a:t>方法进行遍历，使用</a:t>
            </a:r>
            <a:r>
              <a:rPr lang="en-US" altLang="zh-CN" sz="1200" kern="0" dirty="0" smtClean="0">
                <a:latin typeface="Verdana" panose="020B0604030504040204"/>
                <a:ea typeface="+mn-ea"/>
                <a:cs typeface="宋体" pitchFamily="2" charset="-122"/>
              </a:rPr>
              <a:t>get</a:t>
            </a:r>
            <a:r>
              <a:rPr lang="zh-CN" altLang="zh-CN" sz="1200" kern="0" dirty="0" smtClean="0">
                <a:latin typeface="Verdana" panose="020B0604030504040204"/>
                <a:ea typeface="+mn-ea"/>
                <a:cs typeface="宋体" pitchFamily="2" charset="-122"/>
              </a:rPr>
              <a:t>方法得到当前行的列</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boolean</a:t>
            </a:r>
            <a:r>
              <a:rPr lang="en-US" altLang="zh-CN" sz="1200" kern="0" dirty="0" smtClean="0">
                <a:latin typeface="Verdana" panose="020B0604030504040204"/>
                <a:ea typeface="+mn-ea"/>
                <a:cs typeface="宋体" pitchFamily="2" charset="-122"/>
              </a:rPr>
              <a:t> b = </a:t>
            </a:r>
            <a:r>
              <a:rPr lang="en-US" altLang="zh-CN" sz="1200" kern="0" dirty="0" err="1" smtClean="0">
                <a:latin typeface="Verdana" panose="020B0604030504040204"/>
                <a:ea typeface="+mn-ea"/>
                <a:cs typeface="宋体" pitchFamily="2" charset="-122"/>
              </a:rPr>
              <a:t>rs.next</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 </a:t>
            </a:r>
            <a:r>
              <a:rPr lang="zh-CN" altLang="zh-CN" sz="1200" kern="0" dirty="0" smtClean="0">
                <a:latin typeface="Verdana" panose="020B0604030504040204"/>
                <a:ea typeface="+mn-ea"/>
                <a:cs typeface="宋体" pitchFamily="2" charset="-122"/>
              </a:rPr>
              <a:t>第七步：关闭相关对象</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rs.close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stmt.close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r>
              <a:rPr lang="en-US" altLang="zh-CN" sz="1200" kern="0" dirty="0" err="1" smtClean="0">
                <a:latin typeface="Verdana" panose="020B0604030504040204"/>
                <a:ea typeface="+mn-ea"/>
                <a:cs typeface="宋体" pitchFamily="2" charset="-122"/>
              </a:rPr>
              <a:t>con.close</a:t>
            </a:r>
            <a:r>
              <a:rPr lang="en-US" altLang="zh-CN" sz="1200" kern="0" dirty="0" smtClean="0">
                <a:latin typeface="Verdana" panose="020B0604030504040204"/>
                <a:ea typeface="+mn-ea"/>
                <a:cs typeface="宋体" pitchFamily="2" charset="-122"/>
              </a:rPr>
              <a:t>();</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return b;     </a:t>
            </a:r>
            <a:endParaRPr lang="zh-CN" altLang="zh-CN" sz="1000" kern="100" dirty="0" smtClean="0">
              <a:latin typeface="Times New Roman" panose="02020603050405020304"/>
              <a:ea typeface="+mn-ea"/>
            </a:endParaRPr>
          </a:p>
          <a:p>
            <a:pPr algn="l">
              <a:lnSpc>
                <a:spcPts val="1500"/>
              </a:lnSpc>
              <a:spcAft>
                <a:spcPts val="0"/>
              </a:spcAft>
            </a:pPr>
            <a:r>
              <a:rPr lang="en-US" altLang="zh-CN" sz="1200" kern="0" dirty="0" smtClean="0">
                <a:latin typeface="Verdana" panose="020B0604030504040204"/>
                <a:ea typeface="+mn-ea"/>
                <a:cs typeface="宋体" pitchFamily="2" charset="-122"/>
              </a:rPr>
              <a:t>   }</a:t>
            </a:r>
            <a:endParaRPr lang="zh-CN" altLang="zh-CN" sz="1000" kern="100" dirty="0" smtClean="0">
              <a:latin typeface="Times New Roman" panose="02020603050405020304"/>
              <a:ea typeface="+mn-ea"/>
            </a:endParaRPr>
          </a:p>
          <a:p>
            <a:endParaRPr lang="zh-CN" altLang="en-US" dirty="0"/>
          </a:p>
        </p:txBody>
      </p:sp>
      <p:sp>
        <p:nvSpPr>
          <p:cNvPr id="4" name="灯片编号占位符 3"/>
          <p:cNvSpPr>
            <a:spLocks noGrp="1"/>
          </p:cNvSpPr>
          <p:nvPr>
            <p:ph type="sldNum" sz="quarter" idx="10"/>
          </p:nvPr>
        </p:nvSpPr>
        <p:spPr/>
        <p:txBody>
          <a:bodyPr/>
          <a:lstStyle/>
          <a:p>
            <a:fld id="{FE8A2CE5-8FAC-409A-A118-E84113E47B15}"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80"/>
            <a:ext cx="8229600" cy="565571"/>
          </a:xfrm>
        </p:spPr>
        <p:txBody>
          <a:bodyPr>
            <a:normAutofit/>
          </a:bodyPr>
          <a:lstStyle>
            <a:lvl1pPr algn="l">
              <a:defRPr sz="20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121494"/>
            <a:ext cx="8229600" cy="3394472"/>
          </a:xfrm>
        </p:spPr>
        <p:txBody>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2" name="15 CuadroTexto"/>
          <p:cNvSpPr txBox="1"/>
          <p:nvPr userDrawn="1"/>
        </p:nvSpPr>
        <p:spPr>
          <a:xfrm>
            <a:off x="8252978" y="4829629"/>
            <a:ext cx="341760" cy="276999"/>
          </a:xfrm>
          <a:prstGeom prst="rect">
            <a:avLst/>
          </a:prstGeom>
          <a:noFill/>
        </p:spPr>
        <p:txBody>
          <a:bodyPr wrap="none" rtlCol="0">
            <a:spAutoFit/>
          </a:bodyPr>
          <a:lstStyle/>
          <a:p>
            <a:pPr algn="ctr"/>
            <a:r>
              <a:rPr lang="en-US" altLang="zh-CN" sz="1200" b="1" dirty="0" smtClean="0">
                <a:solidFill>
                  <a:schemeClr val="bg1"/>
                </a:solidFill>
              </a:rPr>
              <a:t>14</a:t>
            </a:r>
            <a:endParaRPr lang="es-ES" sz="1200" b="1" dirty="0">
              <a:solidFill>
                <a:schemeClr val="bg1"/>
              </a:solidFill>
            </a:endParaRPr>
          </a:p>
        </p:txBody>
      </p:sp>
      <p:cxnSp>
        <p:nvCxnSpPr>
          <p:cNvPr id="20" name="直接连接符 19"/>
          <p:cNvCxnSpPr/>
          <p:nvPr userDrawn="1"/>
        </p:nvCxnSpPr>
        <p:spPr>
          <a:xfrm rot="5400000">
            <a:off x="893747" y="4964120"/>
            <a:ext cx="357172"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8"/>
          <p:cNvCxnSpPr/>
          <p:nvPr userDrawn="1"/>
        </p:nvCxnSpPr>
        <p:spPr>
          <a:xfrm>
            <a:off x="428625" y="5141914"/>
            <a:ext cx="8286750" cy="158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userDrawn="1"/>
        </p:nvCxnSpPr>
        <p:spPr>
          <a:xfrm>
            <a:off x="428625" y="5141914"/>
            <a:ext cx="8286750" cy="158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rot="5400000">
            <a:off x="1500176" y="4999839"/>
            <a:ext cx="286528" cy="794"/>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0" y="4786329"/>
            <a:ext cx="91440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857224" y="4859180"/>
            <a:ext cx="8286776"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                          基于</a:t>
            </a:r>
            <a:r>
              <a:rPr lang="en-US" altLang="zh-CN" sz="1000" dirty="0" smtClean="0">
                <a:latin typeface="微软雅黑" panose="020B0503020204020204" pitchFamily="34" charset="-122"/>
                <a:ea typeface="微软雅黑" panose="020B0503020204020204" pitchFamily="34" charset="-122"/>
              </a:rPr>
              <a:t>JSP</a:t>
            </a:r>
            <a:r>
              <a:rPr lang="zh-CN" altLang="en-US" sz="1000" dirty="0" smtClean="0">
                <a:latin typeface="微软雅黑" panose="020B0503020204020204" pitchFamily="34" charset="-122"/>
                <a:ea typeface="微软雅黑" panose="020B0503020204020204" pitchFamily="34" charset="-122"/>
              </a:rPr>
              <a:t>的杭州天月在线音响销售系统设计与开发                                                                                          答辩人：</a:t>
            </a:r>
            <a:r>
              <a:rPr lang="en-US" altLang="zh-CN" sz="1000" dirty="0" smtClean="0">
                <a:latin typeface="微软雅黑" panose="020B0503020204020204" pitchFamily="34" charset="-122"/>
                <a:ea typeface="微软雅黑" panose="020B0503020204020204" pitchFamily="34" charset="-122"/>
              </a:rPr>
              <a:t>xxx</a:t>
            </a:r>
            <a:r>
              <a:rPr lang="zh-CN" altLang="en-US" sz="1000" dirty="0" smtClean="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pic>
        <p:nvPicPr>
          <p:cNvPr id="33" name="Picture 2"/>
          <p:cNvPicPr>
            <a:picLocks noChangeAspect="1" noChangeArrowheads="1"/>
          </p:cNvPicPr>
          <p:nvPr userDrawn="1"/>
        </p:nvPicPr>
        <p:blipFill>
          <a:blip r:embed="rId2" cstate="print"/>
          <a:srcRect/>
          <a:stretch>
            <a:fillRect/>
          </a:stretch>
        </p:blipFill>
        <p:spPr bwMode="auto">
          <a:xfrm>
            <a:off x="47626" y="4838716"/>
            <a:ext cx="1526079" cy="285734"/>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4" Type="http://schemas.openxmlformats.org/officeDocument/2006/relationships/notesSlide" Target="../notesSlides/notesSlide1.xml"/><Relationship Id="rId23" Type="http://schemas.openxmlformats.org/officeDocument/2006/relationships/slideLayout" Target="../slideLayouts/slideLayout1.xml"/><Relationship Id="rId22" Type="http://schemas.openxmlformats.org/officeDocument/2006/relationships/tags" Target="../tags/tag3.xml"/><Relationship Id="rId21" Type="http://schemas.openxmlformats.org/officeDocument/2006/relationships/tags" Target="../tags/tag2.xml"/><Relationship Id="rId20" Type="http://schemas.openxmlformats.org/officeDocument/2006/relationships/tags" Target="../tags/tag1.xml"/><Relationship Id="rId2" Type="http://schemas.openxmlformats.org/officeDocument/2006/relationships/image" Target="../media/image3.png"/><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image" Target="../media/image35.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7.xml"/><Relationship Id="rId5" Type="http://schemas.openxmlformats.org/officeDocument/2006/relationships/image" Target="../media/image36.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image" Target="../media/image2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2.xml"/><Relationship Id="rId5" Type="http://schemas.openxmlformats.org/officeDocument/2006/relationships/image" Target="../media/image37.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7.xml"/><Relationship Id="rId5" Type="http://schemas.openxmlformats.org/officeDocument/2006/relationships/image" Target="../media/image38.png"/><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2.xml"/><Relationship Id="rId5" Type="http://schemas.openxmlformats.org/officeDocument/2006/relationships/image" Target="../media/image39.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0" Type="http://schemas.openxmlformats.org/officeDocument/2006/relationships/slideLayout" Target="../slideLayouts/slideLayout7.xml"/><Relationship Id="rId1" Type="http://schemas.openxmlformats.org/officeDocument/2006/relationships/tags" Target="../tags/tag33.xml"/></Relationships>
</file>

<file path=ppt/slides/_rels/slide24.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2" Type="http://schemas.openxmlformats.org/officeDocument/2006/relationships/slideLayout" Target="../slideLayouts/slideLayout1.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8.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descr="D:\TDDOWNLOAD\win8风格图标\PNG\Communications\Blue\MB_0018_note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42976" y="1643057"/>
            <a:ext cx="920866" cy="9208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Users\iamisis\Desktop\MetroStation_2.0_XiaZaiBa\metrostation_by_yankoa-d312tty\PNG\Others\Blue\MB_0001_p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1643056"/>
            <a:ext cx="932282" cy="9322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Users\iamisis\Desktop\MetroStation_2.0_XiaZaiBa\metrostation_by_yankoa-d312tty\PNG\Network\Blue\MB_0036_sear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1672" y="1643057"/>
            <a:ext cx="917715" cy="9104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 descr="C:\Users\iamisis\Desktop\MetroStation_2.0_XiaZaiBa\metrostation_by_yankoa-d312tty\PNG\Suites\Blue\MB_0029_program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64" y="1643056"/>
            <a:ext cx="932282" cy="9322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iamisis\Desktop\MetroStation_2.0_XiaZaiBa\metrostation_by_yankoa-d312tty\PNG\Media\Blue\MB_0018_view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9058" y="1643056"/>
            <a:ext cx="932282" cy="93228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9" descr="C:\Users\iamisis\Desktop\MetroStation_2.0_XiaZaiBa\metrostation_by_yankoa-d312tty\PNG\Navigation\blue\MB_0014_world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7752" y="1643056"/>
            <a:ext cx="932282" cy="9322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PECLOGO-eff-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3794" y="3499074"/>
            <a:ext cx="835025" cy="5032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PPECLOGO-eff-0-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7718" y="3473674"/>
            <a:ext cx="773112" cy="4730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PPECLOGO-eff-0-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86250" y="2786065"/>
            <a:ext cx="2373313" cy="14970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PPECLOGO-eff-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6205" y="4056285"/>
            <a:ext cx="412750" cy="2492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PPECLOGO-eff-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26968" y="3510185"/>
            <a:ext cx="315912" cy="190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PPECLOGO-eff-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58545" y="4097561"/>
            <a:ext cx="155575" cy="936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PPECLOGO-eff-0-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74382" y="3302224"/>
            <a:ext cx="773113" cy="4730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9" descr="PPECLOGO-eff-5-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00298" y="3700686"/>
            <a:ext cx="850220" cy="7080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PPECLOGO-eff-5-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786184" y="3643321"/>
            <a:ext cx="1062933" cy="9048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1" descr="PPECLOGO-eff-5-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72396" y="3397474"/>
            <a:ext cx="710484" cy="5365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PPECLOGO-eff-0-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873057" y="3964210"/>
            <a:ext cx="411163" cy="2476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descr="PPECLOGO-eff-0-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81318" y="3170460"/>
            <a:ext cx="411162" cy="2476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PPECLOGO-eff2-1-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14876" y="4000511"/>
            <a:ext cx="507168" cy="3415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5" descr="PPECLOGO-eff2-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55205" y="3435574"/>
            <a:ext cx="344488" cy="2301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PPECLOGO-eff2-1-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27080" y="3775299"/>
            <a:ext cx="554038" cy="3698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7" descr="PPECLOGO-eff2-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818" y="3513360"/>
            <a:ext cx="284162" cy="190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PPECLOGO-eff2-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92280" y="3851499"/>
            <a:ext cx="222250" cy="14922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103134" y="3012884"/>
            <a:ext cx="6583680" cy="645160"/>
          </a:xfrm>
          <a:prstGeom prst="rect">
            <a:avLst/>
          </a:prstGeom>
          <a:noFill/>
        </p:spPr>
        <p:txBody>
          <a:bodyPr wrap="none" rtlCol="0">
            <a:spAutoFit/>
          </a:bodyPr>
          <a:lstStyle/>
          <a:p>
            <a:pPr algn="ctr"/>
            <a:r>
              <a:rPr lang="zh-CN" altLang="en-US" sz="3600" dirty="0">
                <a:ln w="12700">
                  <a:noFill/>
                </a:ln>
                <a:latin typeface="冬青黑体简体中文 W6" panose="020B0300000000000000" pitchFamily="34" charset="-122"/>
                <a:ea typeface="冬青黑体简体中文 W6" panose="020B0300000000000000" pitchFamily="34" charset="-122"/>
              </a:rPr>
              <a:t>学生成绩管理系统的设计与实现</a:t>
            </a:r>
            <a:endParaRPr lang="zh-CN" altLang="en-US" sz="3600" dirty="0">
              <a:ln w="12700">
                <a:noFill/>
              </a:ln>
              <a:latin typeface="冬青黑体简体中文 W6" panose="020B0300000000000000" pitchFamily="34" charset="-122"/>
              <a:ea typeface="冬青黑体简体中文 W6" panose="020B0300000000000000" pitchFamily="34" charset="-122"/>
            </a:endParaRPr>
          </a:p>
        </p:txBody>
      </p:sp>
      <p:grpSp>
        <p:nvGrpSpPr>
          <p:cNvPr id="3074" name="Group 2805"/>
          <p:cNvGrpSpPr/>
          <p:nvPr/>
        </p:nvGrpSpPr>
        <p:grpSpPr bwMode="auto">
          <a:xfrm>
            <a:off x="5384490" y="4279912"/>
            <a:ext cx="3643313" cy="500062"/>
            <a:chOff x="3120" y="2430"/>
            <a:chExt cx="2304" cy="467"/>
          </a:xfrm>
          <a:solidFill>
            <a:schemeClr val="tx2">
              <a:lumMod val="50000"/>
              <a:alpha val="34000"/>
            </a:schemeClr>
          </a:solidFill>
        </p:grpSpPr>
        <p:sp>
          <p:nvSpPr>
            <p:cNvPr id="13" name="AutoShape 2788"/>
            <p:cNvSpPr>
              <a:spLocks noChangeArrowheads="1"/>
            </p:cNvSpPr>
            <p:nvPr/>
          </p:nvSpPr>
          <p:spPr bwMode="auto">
            <a:xfrm>
              <a:off x="3120" y="2430"/>
              <a:ext cx="601" cy="467"/>
            </a:xfrm>
            <a:prstGeom prst="chevron">
              <a:avLst>
                <a:gd name="adj" fmla="val 32173"/>
              </a:avLst>
            </a:prstGeom>
            <a:grpFill/>
            <a:ln w="9525">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14" name="AutoShape 2792"/>
            <p:cNvSpPr>
              <a:spLocks noChangeArrowheads="1"/>
            </p:cNvSpPr>
            <p:nvPr/>
          </p:nvSpPr>
          <p:spPr bwMode="auto">
            <a:xfrm>
              <a:off x="3690" y="2430"/>
              <a:ext cx="599" cy="467"/>
            </a:xfrm>
            <a:prstGeom prst="chevron">
              <a:avLst>
                <a:gd name="adj" fmla="val 32173"/>
              </a:avLst>
            </a:prstGeom>
            <a:grpFill/>
            <a:ln w="9525">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15" name="AutoShape 2793"/>
            <p:cNvSpPr>
              <a:spLocks noChangeArrowheads="1"/>
            </p:cNvSpPr>
            <p:nvPr/>
          </p:nvSpPr>
          <p:spPr bwMode="auto">
            <a:xfrm>
              <a:off x="4247" y="2430"/>
              <a:ext cx="599" cy="467"/>
            </a:xfrm>
            <a:prstGeom prst="chevron">
              <a:avLst>
                <a:gd name="adj" fmla="val 32173"/>
              </a:avLst>
            </a:prstGeom>
            <a:grpFill/>
            <a:ln w="9525">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16" name="AutoShape 2794"/>
            <p:cNvSpPr>
              <a:spLocks noChangeArrowheads="1"/>
            </p:cNvSpPr>
            <p:nvPr/>
          </p:nvSpPr>
          <p:spPr bwMode="auto">
            <a:xfrm>
              <a:off x="4823" y="2430"/>
              <a:ext cx="601" cy="467"/>
            </a:xfrm>
            <a:prstGeom prst="chevron">
              <a:avLst>
                <a:gd name="adj" fmla="val 32173"/>
              </a:avLst>
            </a:prstGeom>
            <a:grpFill/>
            <a:ln w="9525">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grpSp>
      <p:pic>
        <p:nvPicPr>
          <p:cNvPr id="50" name="Picture 10" descr="PPECLOGO-eff-5-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43504" y="3714758"/>
            <a:ext cx="1062933" cy="904875"/>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组合 64"/>
          <p:cNvGrpSpPr/>
          <p:nvPr/>
        </p:nvGrpSpPr>
        <p:grpSpPr>
          <a:xfrm>
            <a:off x="6372200" y="289584"/>
            <a:ext cx="2557518" cy="2567919"/>
            <a:chOff x="6643702" y="289583"/>
            <a:chExt cx="2286016" cy="2567919"/>
          </a:xfrm>
        </p:grpSpPr>
        <p:grpSp>
          <p:nvGrpSpPr>
            <p:cNvPr id="52" name="组合 7"/>
            <p:cNvGrpSpPr/>
            <p:nvPr/>
          </p:nvGrpSpPr>
          <p:grpSpPr>
            <a:xfrm>
              <a:off x="6690877" y="289583"/>
              <a:ext cx="2238841" cy="2567919"/>
              <a:chOff x="2786050" y="214294"/>
              <a:chExt cx="2286016" cy="1928826"/>
            </a:xfrm>
            <a:solidFill>
              <a:srgbClr val="04AEDA"/>
            </a:solidFill>
            <a:effectLst>
              <a:outerShdw blurRad="50800" dist="38100" dir="5400000" algn="t" rotWithShape="0">
                <a:prstClr val="black">
                  <a:alpha val="40000"/>
                </a:prstClr>
              </a:outerShdw>
            </a:effectLst>
          </p:grpSpPr>
          <p:sp>
            <p:nvSpPr>
              <p:cNvPr id="58" name="矩形 57"/>
              <p:cNvSpPr/>
              <p:nvPr/>
            </p:nvSpPr>
            <p:spPr>
              <a:xfrm>
                <a:off x="2786050" y="214294"/>
                <a:ext cx="2286016" cy="1428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2786050" y="1643054"/>
                <a:ext cx="2286016" cy="500066"/>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6643702" y="1466530"/>
              <a:ext cx="2286016" cy="338554"/>
            </a:xfrm>
            <a:prstGeom prst="rect">
              <a:avLst/>
            </a:prstGeom>
            <a:noFill/>
          </p:spPr>
          <p:txBody>
            <a:bodyPr wrap="square" rtlCol="0">
              <a:spAutoFit/>
            </a:bodyPr>
            <a:lstStyle/>
            <a:p>
              <a:pPr algn="ctr"/>
              <a:endParaRPr lang="zh-CN" altLang="en-US" sz="1600" b="1" spc="-1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7" name="五角星 56"/>
            <p:cNvSpPr/>
            <p:nvPr/>
          </p:nvSpPr>
          <p:spPr>
            <a:xfrm>
              <a:off x="7643834" y="2143122"/>
              <a:ext cx="428628" cy="427992"/>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矩形 66"/>
          <p:cNvSpPr/>
          <p:nvPr/>
        </p:nvSpPr>
        <p:spPr>
          <a:xfrm>
            <a:off x="785786" y="0"/>
            <a:ext cx="2071702" cy="285734"/>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1044624" y="3867894"/>
            <a:ext cx="7056784" cy="0"/>
          </a:xfrm>
          <a:prstGeom prst="line">
            <a:avLst/>
          </a:prstGeom>
          <a:ln>
            <a:gradFill flip="none" rotWithShape="1">
              <a:gsLst>
                <a:gs pos="100000">
                  <a:schemeClr val="bg1">
                    <a:alpha val="0"/>
                  </a:schemeClr>
                </a:gs>
                <a:gs pos="0">
                  <a:schemeClr val="bg1"/>
                </a:gs>
              </a:gsLst>
              <a:path path="shape">
                <a:fillToRect l="50000" t="50000" r="50000" b="50000"/>
              </a:path>
              <a:tileRect/>
            </a:gradFill>
          </a:ln>
          <a:effectLst>
            <a:innerShdw>
              <a:prstClr val="black">
                <a:alpha val="0"/>
              </a:prstClr>
            </a:innerShdw>
          </a:effectLst>
        </p:spPr>
        <p:style>
          <a:lnRef idx="1">
            <a:schemeClr val="accent1"/>
          </a:lnRef>
          <a:fillRef idx="0">
            <a:schemeClr val="accent1"/>
          </a:fillRef>
          <a:effectRef idx="0">
            <a:schemeClr val="accent1"/>
          </a:effectRef>
          <a:fontRef idx="minor">
            <a:schemeClr val="tx1"/>
          </a:fontRef>
        </p:style>
      </p:cxnSp>
      <p:sp>
        <p:nvSpPr>
          <p:cNvPr id="3" name="AutoShape 2792"/>
          <p:cNvSpPr>
            <a:spLocks noChangeArrowheads="1"/>
          </p:cNvSpPr>
          <p:nvPr>
            <p:custDataLst>
              <p:tags r:id="rId20"/>
            </p:custDataLst>
          </p:nvPr>
        </p:nvSpPr>
        <p:spPr bwMode="auto">
          <a:xfrm>
            <a:off x="7235790" y="483247"/>
            <a:ext cx="947198" cy="500062"/>
          </a:xfrm>
          <a:prstGeom prst="chevron">
            <a:avLst>
              <a:gd name="adj" fmla="val 32173"/>
            </a:avLst>
          </a:prstGeom>
          <a:solidFill>
            <a:schemeClr val="tx2">
              <a:lumMod val="50000"/>
              <a:alpha val="34000"/>
            </a:schemeClr>
          </a:solidFill>
          <a:ln w="9525">
            <a:noFill/>
            <a:miter lim="800000"/>
          </a:ln>
          <a:effectLst/>
        </p:spPr>
        <p:txBody>
          <a:bodyPr vert="horz" wrap="none" lIns="91440" tIns="45720" rIns="91440" bIns="45720" numCol="1" anchor="ctr" anchorCtr="0" compatLnSpc="1"/>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4" name="AutoShape 2792"/>
          <p:cNvSpPr>
            <a:spLocks noChangeArrowheads="1"/>
          </p:cNvSpPr>
          <p:nvPr>
            <p:custDataLst>
              <p:tags r:id="rId21"/>
            </p:custDataLst>
          </p:nvPr>
        </p:nvSpPr>
        <p:spPr bwMode="auto">
          <a:xfrm>
            <a:off x="7233250" y="987437"/>
            <a:ext cx="947198" cy="500062"/>
          </a:xfrm>
          <a:prstGeom prst="chevron">
            <a:avLst>
              <a:gd name="adj" fmla="val 32173"/>
            </a:avLst>
          </a:prstGeom>
          <a:solidFill>
            <a:schemeClr val="tx2">
              <a:lumMod val="50000"/>
              <a:alpha val="34000"/>
            </a:schemeClr>
          </a:solidFill>
          <a:ln w="9525">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5" name="AutoShape 2792"/>
          <p:cNvSpPr>
            <a:spLocks noChangeArrowheads="1"/>
          </p:cNvSpPr>
          <p:nvPr>
            <p:custDataLst>
              <p:tags r:id="rId22"/>
            </p:custDataLst>
          </p:nvPr>
        </p:nvSpPr>
        <p:spPr bwMode="auto">
          <a:xfrm>
            <a:off x="7235790" y="1491627"/>
            <a:ext cx="947198" cy="500062"/>
          </a:xfrm>
          <a:prstGeom prst="chevron">
            <a:avLst>
              <a:gd name="adj" fmla="val 32173"/>
            </a:avLst>
          </a:prstGeom>
          <a:solidFill>
            <a:schemeClr val="tx2">
              <a:lumMod val="50000"/>
              <a:alpha val="34000"/>
            </a:schemeClr>
          </a:solidFill>
          <a:ln w="9525">
            <a:noFill/>
            <a:miter lim="800000"/>
          </a:ln>
          <a:effectLst/>
        </p:spPr>
        <p:txBody>
          <a:bodyPr vert="horz" wrap="non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6" name="文本框 5"/>
          <p:cNvSpPr txBox="1"/>
          <p:nvPr/>
        </p:nvSpPr>
        <p:spPr>
          <a:xfrm>
            <a:off x="1902460" y="3803015"/>
            <a:ext cx="4297680" cy="368300"/>
          </a:xfrm>
          <a:prstGeom prst="rect">
            <a:avLst/>
          </a:prstGeom>
          <a:noFill/>
        </p:spPr>
        <p:txBody>
          <a:bodyPr wrap="none" rtlCol="0">
            <a:spAutoFit/>
          </a:bodyPr>
          <a:p>
            <a:r>
              <a:rPr lang="zh-CN" altLang="en-US"/>
              <a:t>小组成员：陈勇兵、李龙、王恒、刘尚</a:t>
            </a:r>
            <a:r>
              <a:rPr lang="zh-CN" altLang="en-US"/>
              <a:t>文</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500"/>
                                        <p:tgtEl>
                                          <p:spTgt spid="2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slide(fromBottom)">
                                      <p:cBhvr>
                                        <p:cTn id="11" dur="500"/>
                                        <p:tgtEl>
                                          <p:spTgt spid="30"/>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slide(fromBottom)">
                                      <p:cBhvr>
                                        <p:cTn id="15" dur="500"/>
                                        <p:tgtEl>
                                          <p:spTgt spid="26"/>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slide(fromBottom)">
                                      <p:cBhvr>
                                        <p:cTn id="19" dur="500"/>
                                        <p:tgtEl>
                                          <p:spTgt spid="27"/>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slide(fromBottom)">
                                      <p:cBhvr>
                                        <p:cTn id="23" dur="500"/>
                                        <p:tgtEl>
                                          <p:spTgt spid="28"/>
                                        </p:tgtEl>
                                      </p:cBhvr>
                                    </p:animEffect>
                                  </p:childTnLst>
                                </p:cTn>
                              </p:par>
                            </p:childTnLst>
                          </p:cTn>
                        </p:par>
                        <p:par>
                          <p:cTn id="24" fill="hold">
                            <p:stCondLst>
                              <p:cond delay="2500"/>
                            </p:stCondLst>
                            <p:childTnLst>
                              <p:par>
                                <p:cTn id="25" presetID="12" presetClass="entr" presetSubtype="4"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slide(fromBottom)">
                                      <p:cBhvr>
                                        <p:cTn id="27" dur="500"/>
                                        <p:tgtEl>
                                          <p:spTgt spid="29"/>
                                        </p:tgtEl>
                                      </p:cBhvr>
                                    </p:animEffect>
                                  </p:childTnLst>
                                </p:cTn>
                              </p:par>
                            </p:childTnLst>
                          </p:cTn>
                        </p:par>
                        <p:par>
                          <p:cTn id="28" fill="hold">
                            <p:stCondLst>
                              <p:cond delay="3000"/>
                            </p:stCondLst>
                            <p:childTnLst>
                              <p:par>
                                <p:cTn id="29" presetID="12" presetClass="entr" presetSubtype="4"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slide(fromBottom)">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20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35" presetClass="path" presetSubtype="0" fill="hold" nodeType="withEffect">
                                  <p:stCondLst>
                                    <p:cond delay="0"/>
                                  </p:stCondLst>
                                  <p:childTnLst>
                                    <p:animMotion origin="layout" path="M 0 0  L -0.25 0  E" pathEditMode="relative" rAng="0" ptsTypes="">
                                      <p:cBhvr>
                                        <p:cTn id="69" dur="11000" fill="hold"/>
                                        <p:tgtEl>
                                          <p:spTgt spid="41"/>
                                        </p:tgtEl>
                                        <p:attrNameLst>
                                          <p:attrName>ppt_x</p:attrName>
                                          <p:attrName>ppt_y</p:attrName>
                                        </p:attrNameLst>
                                      </p:cBhvr>
                                      <p:rCtr x="0" y="0"/>
                                    </p:animMotion>
                                  </p:childTnLst>
                                </p:cTn>
                              </p:par>
                              <p:par>
                                <p:cTn id="70" presetID="35" presetClass="path" presetSubtype="0" fill="hold" nodeType="withEffect">
                                  <p:stCondLst>
                                    <p:cond delay="0"/>
                                  </p:stCondLst>
                                  <p:childTnLst>
                                    <p:animMotion origin="layout" path="M 4.16667E-6 3.33333E-6 L -0.31632 3.33333E-6 " pathEditMode="relative" rAng="0" ptsTypes="AA">
                                      <p:cBhvr>
                                        <p:cTn id="71" dur="11400" fill="hold"/>
                                        <p:tgtEl>
                                          <p:spTgt spid="33"/>
                                        </p:tgtEl>
                                        <p:attrNameLst>
                                          <p:attrName>ppt_x</p:attrName>
                                          <p:attrName>ppt_y</p:attrName>
                                        </p:attrNameLst>
                                      </p:cBhvr>
                                      <p:rCtr x="-15816" y="0"/>
                                    </p:animMotion>
                                  </p:childTnLst>
                                </p:cTn>
                              </p:par>
                              <p:par>
                                <p:cTn id="72" presetID="35" presetClass="path" presetSubtype="0" fill="hold" nodeType="withEffect">
                                  <p:stCondLst>
                                    <p:cond delay="0"/>
                                  </p:stCondLst>
                                  <p:childTnLst>
                                    <p:animMotion origin="layout" path="M 0.00504 -1.85185E-6 L -0.46684 -1.85185E-6 " pathEditMode="relative" rAng="0" ptsTypes="AA">
                                      <p:cBhvr>
                                        <p:cTn id="73" dur="11600" fill="hold"/>
                                        <p:tgtEl>
                                          <p:spTgt spid="36"/>
                                        </p:tgtEl>
                                        <p:attrNameLst>
                                          <p:attrName>ppt_x</p:attrName>
                                          <p:attrName>ppt_y</p:attrName>
                                        </p:attrNameLst>
                                      </p:cBhvr>
                                      <p:rCtr x="-23594" y="0"/>
                                    </p:animMotion>
                                  </p:childTnLst>
                                </p:cTn>
                              </p:par>
                              <p:par>
                                <p:cTn id="74" presetID="35" presetClass="path" presetSubtype="0" fill="hold" nodeType="withEffect">
                                  <p:stCondLst>
                                    <p:cond delay="0"/>
                                  </p:stCondLst>
                                  <p:childTnLst>
                                    <p:animMotion origin="layout" path="M -3.05556E-6 1.11111E-6 L -0.19531 1.11111E-6 " pathEditMode="relative" rAng="0" ptsTypes="AA">
                                      <p:cBhvr>
                                        <p:cTn id="75" dur="11500" fill="hold"/>
                                        <p:tgtEl>
                                          <p:spTgt spid="38"/>
                                        </p:tgtEl>
                                        <p:attrNameLst>
                                          <p:attrName>ppt_x</p:attrName>
                                          <p:attrName>ppt_y</p:attrName>
                                        </p:attrNameLst>
                                      </p:cBhvr>
                                      <p:rCtr x="-9774" y="0"/>
                                    </p:animMotion>
                                  </p:childTnLst>
                                </p:cTn>
                              </p:par>
                              <p:par>
                                <p:cTn id="76" presetID="35" presetClass="path" presetSubtype="0" fill="hold" nodeType="withEffect">
                                  <p:stCondLst>
                                    <p:cond delay="100"/>
                                  </p:stCondLst>
                                  <p:childTnLst>
                                    <p:animMotion origin="layout" path="M 5.55556E-7 2.59259E-6 L -0.43594 2.59259E-6 " pathEditMode="relative" rAng="0" ptsTypes="AA">
                                      <p:cBhvr>
                                        <p:cTn id="77" dur="12500" fill="hold"/>
                                        <p:tgtEl>
                                          <p:spTgt spid="35"/>
                                        </p:tgtEl>
                                        <p:attrNameLst>
                                          <p:attrName>ppt_x</p:attrName>
                                          <p:attrName>ppt_y</p:attrName>
                                        </p:attrNameLst>
                                      </p:cBhvr>
                                      <p:rCtr x="-21806" y="0"/>
                                    </p:animMotion>
                                  </p:childTnLst>
                                </p:cTn>
                              </p:par>
                              <p:par>
                                <p:cTn id="78" presetID="35" presetClass="path" presetSubtype="0" fill="hold" nodeType="withEffect">
                                  <p:stCondLst>
                                    <p:cond delay="0"/>
                                  </p:stCondLst>
                                  <p:childTnLst>
                                    <p:animMotion origin="layout" path="M -1.94444E-6 2.59259E-6 L -0.61719 2.59259E-6 " pathEditMode="relative" rAng="0" ptsTypes="AA">
                                      <p:cBhvr>
                                        <p:cTn id="79" dur="12600" fill="hold"/>
                                        <p:tgtEl>
                                          <p:spTgt spid="37"/>
                                        </p:tgtEl>
                                        <p:attrNameLst>
                                          <p:attrName>ppt_x</p:attrName>
                                          <p:attrName>ppt_y</p:attrName>
                                        </p:attrNameLst>
                                      </p:cBhvr>
                                      <p:rCtr x="-30868" y="0"/>
                                    </p:animMotion>
                                  </p:childTnLst>
                                </p:cTn>
                              </p:par>
                              <p:par>
                                <p:cTn id="80" presetID="35" presetClass="path" presetSubtype="0" fill="hold" nodeType="withEffect">
                                  <p:stCondLst>
                                    <p:cond delay="0"/>
                                  </p:stCondLst>
                                  <p:childTnLst>
                                    <p:animMotion origin="layout" path="M 3.05556E-6 -1.85185E-6 L -0.33577 -1.85185E-6 " pathEditMode="relative" rAng="0" ptsTypes="AA">
                                      <p:cBhvr>
                                        <p:cTn id="81" dur="11900" fill="hold"/>
                                        <p:tgtEl>
                                          <p:spTgt spid="32"/>
                                        </p:tgtEl>
                                        <p:attrNameLst>
                                          <p:attrName>ppt_x</p:attrName>
                                          <p:attrName>ppt_y</p:attrName>
                                        </p:attrNameLst>
                                      </p:cBhvr>
                                      <p:rCtr x="-16788" y="0"/>
                                    </p:animMotion>
                                  </p:childTnLst>
                                </p:cTn>
                              </p:par>
                              <p:par>
                                <p:cTn id="82" presetID="35" presetClass="path" presetSubtype="0" fill="hold" nodeType="withEffect">
                                  <p:stCondLst>
                                    <p:cond delay="0"/>
                                  </p:stCondLst>
                                  <p:childTnLst>
                                    <p:animMotion origin="layout" path="M 1.66667E-6 -1.85185E-6 L -0.57188 -1.85185E-6 " pathEditMode="relative" rAng="0" ptsTypes="AA">
                                      <p:cBhvr>
                                        <p:cTn id="83" dur="11500" fill="hold"/>
                                        <p:tgtEl>
                                          <p:spTgt spid="42"/>
                                        </p:tgtEl>
                                        <p:attrNameLst>
                                          <p:attrName>ppt_x</p:attrName>
                                          <p:attrName>ppt_y</p:attrName>
                                        </p:attrNameLst>
                                      </p:cBhvr>
                                      <p:rCtr x="-28594" y="0"/>
                                    </p:animMotion>
                                  </p:childTnLst>
                                </p:cTn>
                              </p:par>
                              <p:par>
                                <p:cTn id="84" presetID="35" presetClass="path" presetSubtype="0" fill="hold" nodeType="withEffect">
                                  <p:stCondLst>
                                    <p:cond delay="0"/>
                                  </p:stCondLst>
                                  <p:childTnLst>
                                    <p:animMotion origin="layout" path="M 1.66667E-6 -1.85185E-6 L -0.57188 -1.85185E-6 " pathEditMode="relative" rAng="0" ptsTypes="AA">
                                      <p:cBhvr>
                                        <p:cTn id="85" dur="13800" fill="hold"/>
                                        <p:tgtEl>
                                          <p:spTgt spid="43"/>
                                        </p:tgtEl>
                                        <p:attrNameLst>
                                          <p:attrName>ppt_x</p:attrName>
                                          <p:attrName>ppt_y</p:attrName>
                                        </p:attrNameLst>
                                      </p:cBhvr>
                                      <p:rCtr x="-28594" y="0"/>
                                    </p:animMotion>
                                  </p:childTnLst>
                                </p:cTn>
                              </p:par>
                              <p:par>
                                <p:cTn id="86" presetID="63" presetClass="path" presetSubtype="0" fill="hold" nodeType="withEffect">
                                  <p:stCondLst>
                                    <p:cond delay="0"/>
                                  </p:stCondLst>
                                  <p:childTnLst>
                                    <p:animMotion origin="layout" path="M 5.55556E-7 2.59259E-6 L 0.43906 2.59259E-6 " pathEditMode="relative" rAng="0" ptsTypes="AA">
                                      <p:cBhvr>
                                        <p:cTn id="87" dur="12700" fill="hold"/>
                                        <p:tgtEl>
                                          <p:spTgt spid="40"/>
                                        </p:tgtEl>
                                        <p:attrNameLst>
                                          <p:attrName>ppt_x</p:attrName>
                                          <p:attrName>ppt_y</p:attrName>
                                        </p:attrNameLst>
                                      </p:cBhvr>
                                      <p:rCtr x="21944" y="0"/>
                                    </p:animMotion>
                                  </p:childTnLst>
                                </p:cTn>
                              </p:par>
                              <p:par>
                                <p:cTn id="88" presetID="63" presetClass="path" presetSubtype="0" fill="hold" nodeType="withEffect">
                                  <p:stCondLst>
                                    <p:cond delay="0"/>
                                  </p:stCondLst>
                                  <p:childTnLst>
                                    <p:animMotion origin="layout" path="M -1.38889E-6 2.96296E-6 L 0.62813 2.96296E-6 " pathEditMode="relative" rAng="0" ptsTypes="AA">
                                      <p:cBhvr>
                                        <p:cTn id="89" dur="12800" fill="hold"/>
                                        <p:tgtEl>
                                          <p:spTgt spid="39"/>
                                        </p:tgtEl>
                                        <p:attrNameLst>
                                          <p:attrName>ppt_x</p:attrName>
                                          <p:attrName>ppt_y</p:attrName>
                                        </p:attrNameLst>
                                      </p:cBhvr>
                                      <p:rCtr x="31406" y="0"/>
                                    </p:animMotion>
                                  </p:childTnLst>
                                </p:cTn>
                              </p:par>
                              <p:par>
                                <p:cTn id="90" presetID="63" presetClass="path" presetSubtype="0" fill="hold" nodeType="withEffect">
                                  <p:stCondLst>
                                    <p:cond delay="0"/>
                                  </p:stCondLst>
                                  <p:childTnLst>
                                    <p:animMotion origin="layout" path="M 2.77778E-6 -2.96296E-6 L 0.42465 -2.96296E-6 " pathEditMode="relative" rAng="0" ptsTypes="AA">
                                      <p:cBhvr>
                                        <p:cTn id="91" dur="12500" fill="hold"/>
                                        <p:tgtEl>
                                          <p:spTgt spid="34"/>
                                        </p:tgtEl>
                                        <p:attrNameLst>
                                          <p:attrName>ppt_x</p:attrName>
                                          <p:attrName>ppt_y</p:attrName>
                                        </p:attrNameLst>
                                      </p:cBhvr>
                                      <p:rCtr x="21233" y="0"/>
                                    </p:animMotion>
                                  </p:childTnLst>
                                </p:cTn>
                              </p:par>
                              <p:par>
                                <p:cTn id="92" presetID="10" presetClass="exit" presetSubtype="0" fill="hold" nodeType="withEffect">
                                  <p:stCondLst>
                                    <p:cond delay="2500"/>
                                  </p:stCondLst>
                                  <p:childTnLst>
                                    <p:animEffect transition="out" filter="fade">
                                      <p:cBhvr>
                                        <p:cTn id="93" dur="500"/>
                                        <p:tgtEl>
                                          <p:spTgt spid="39"/>
                                        </p:tgtEl>
                                      </p:cBhvr>
                                    </p:animEffect>
                                    <p:set>
                                      <p:cBhvr>
                                        <p:cTn id="94" dur="1" fill="hold">
                                          <p:stCondLst>
                                            <p:cond delay="499"/>
                                          </p:stCondLst>
                                        </p:cTn>
                                        <p:tgtEl>
                                          <p:spTgt spid="39"/>
                                        </p:tgtEl>
                                        <p:attrNameLst>
                                          <p:attrName>style.visibility</p:attrName>
                                        </p:attrNameLst>
                                      </p:cBhvr>
                                      <p:to>
                                        <p:strVal val="hidden"/>
                                      </p:to>
                                    </p:set>
                                  </p:childTnLst>
                                </p:cTn>
                              </p:par>
                              <p:par>
                                <p:cTn id="95" presetID="10" presetClass="exit" presetSubtype="0" fill="hold" nodeType="withEffect">
                                  <p:stCondLst>
                                    <p:cond delay="2500"/>
                                  </p:stCondLst>
                                  <p:childTnLst>
                                    <p:animEffect transition="out" filter="fade">
                                      <p:cBhvr>
                                        <p:cTn id="96" dur="500"/>
                                        <p:tgtEl>
                                          <p:spTgt spid="40"/>
                                        </p:tgtEl>
                                      </p:cBhvr>
                                    </p:animEffect>
                                    <p:set>
                                      <p:cBhvr>
                                        <p:cTn id="97" dur="1" fill="hold">
                                          <p:stCondLst>
                                            <p:cond delay="499"/>
                                          </p:stCondLst>
                                        </p:cTn>
                                        <p:tgtEl>
                                          <p:spTgt spid="40"/>
                                        </p:tgtEl>
                                        <p:attrNameLst>
                                          <p:attrName>style.visibility</p:attrName>
                                        </p:attrNameLst>
                                      </p:cBhvr>
                                      <p:to>
                                        <p:strVal val="hidden"/>
                                      </p:to>
                                    </p:set>
                                  </p:childTnLst>
                                </p:cTn>
                              </p:par>
                              <p:par>
                                <p:cTn id="98" presetID="10" presetClass="exit" presetSubtype="0" fill="hold" nodeType="withEffect">
                                  <p:stCondLst>
                                    <p:cond delay="2500"/>
                                  </p:stCondLst>
                                  <p:childTnLst>
                                    <p:animEffect transition="out" filter="fade">
                                      <p:cBhvr>
                                        <p:cTn id="99" dur="500"/>
                                        <p:tgtEl>
                                          <p:spTgt spid="42"/>
                                        </p:tgtEl>
                                      </p:cBhvr>
                                    </p:animEffect>
                                    <p:set>
                                      <p:cBhvr>
                                        <p:cTn id="100" dur="1" fill="hold">
                                          <p:stCondLst>
                                            <p:cond delay="499"/>
                                          </p:stCondLst>
                                        </p:cTn>
                                        <p:tgtEl>
                                          <p:spTgt spid="42"/>
                                        </p:tgtEl>
                                        <p:attrNameLst>
                                          <p:attrName>style.visibility</p:attrName>
                                        </p:attrNameLst>
                                      </p:cBhvr>
                                      <p:to>
                                        <p:strVal val="hidden"/>
                                      </p:to>
                                    </p:set>
                                  </p:childTnLst>
                                </p:cTn>
                              </p:par>
                              <p:par>
                                <p:cTn id="101" presetID="10" presetClass="exit" presetSubtype="0" fill="hold" nodeType="withEffect">
                                  <p:stCondLst>
                                    <p:cond delay="2500"/>
                                  </p:stCondLst>
                                  <p:childTnLst>
                                    <p:animEffect transition="out" filter="fade">
                                      <p:cBhvr>
                                        <p:cTn id="102" dur="500"/>
                                        <p:tgtEl>
                                          <p:spTgt spid="37"/>
                                        </p:tgtEl>
                                      </p:cBhvr>
                                    </p:animEffect>
                                    <p:set>
                                      <p:cBhvr>
                                        <p:cTn id="103" dur="1" fill="hold">
                                          <p:stCondLst>
                                            <p:cond delay="499"/>
                                          </p:stCondLst>
                                        </p:cTn>
                                        <p:tgtEl>
                                          <p:spTgt spid="37"/>
                                        </p:tgtEl>
                                        <p:attrNameLst>
                                          <p:attrName>style.visibility</p:attrName>
                                        </p:attrNameLst>
                                      </p:cBhvr>
                                      <p:to>
                                        <p:strVal val="hidden"/>
                                      </p:to>
                                    </p:set>
                                  </p:childTnLst>
                                </p:cTn>
                              </p:par>
                              <p:par>
                                <p:cTn id="104" presetID="10" presetClass="exit" presetSubtype="0" fill="hold" nodeType="withEffect">
                                  <p:stCondLst>
                                    <p:cond delay="2500"/>
                                  </p:stCondLst>
                                  <p:childTnLst>
                                    <p:animEffect transition="out" filter="fade">
                                      <p:cBhvr>
                                        <p:cTn id="105" dur="500"/>
                                        <p:tgtEl>
                                          <p:spTgt spid="35"/>
                                        </p:tgtEl>
                                      </p:cBhvr>
                                    </p:animEffect>
                                    <p:set>
                                      <p:cBhvr>
                                        <p:cTn id="106" dur="1" fill="hold">
                                          <p:stCondLst>
                                            <p:cond delay="499"/>
                                          </p:stCondLst>
                                        </p:cTn>
                                        <p:tgtEl>
                                          <p:spTgt spid="35"/>
                                        </p:tgtEl>
                                        <p:attrNameLst>
                                          <p:attrName>style.visibility</p:attrName>
                                        </p:attrNameLst>
                                      </p:cBhvr>
                                      <p:to>
                                        <p:strVal val="hidden"/>
                                      </p:to>
                                    </p:set>
                                  </p:childTnLst>
                                </p:cTn>
                              </p:par>
                              <p:par>
                                <p:cTn id="107" presetID="10" presetClass="exit" presetSubtype="0" fill="hold" nodeType="withEffect">
                                  <p:stCondLst>
                                    <p:cond delay="2500"/>
                                  </p:stCondLst>
                                  <p:childTnLst>
                                    <p:animEffect transition="out" filter="fade">
                                      <p:cBhvr>
                                        <p:cTn id="108" dur="500"/>
                                        <p:tgtEl>
                                          <p:spTgt spid="38"/>
                                        </p:tgtEl>
                                      </p:cBhvr>
                                    </p:animEffect>
                                    <p:set>
                                      <p:cBhvr>
                                        <p:cTn id="109" dur="1" fill="hold">
                                          <p:stCondLst>
                                            <p:cond delay="499"/>
                                          </p:stCondLst>
                                        </p:cTn>
                                        <p:tgtEl>
                                          <p:spTgt spid="38"/>
                                        </p:tgtEl>
                                        <p:attrNameLst>
                                          <p:attrName>style.visibility</p:attrName>
                                        </p:attrNameLst>
                                      </p:cBhvr>
                                      <p:to>
                                        <p:strVal val="hidden"/>
                                      </p:to>
                                    </p:set>
                                  </p:childTnLst>
                                </p:cTn>
                              </p:par>
                              <p:par>
                                <p:cTn id="110" presetID="10" presetClass="exit" presetSubtype="0" fill="hold" nodeType="withEffect">
                                  <p:stCondLst>
                                    <p:cond delay="2500"/>
                                  </p:stCondLst>
                                  <p:childTnLst>
                                    <p:animEffect transition="out" filter="fade">
                                      <p:cBhvr>
                                        <p:cTn id="111" dur="500"/>
                                        <p:tgtEl>
                                          <p:spTgt spid="33"/>
                                        </p:tgtEl>
                                      </p:cBhvr>
                                    </p:animEffect>
                                    <p:set>
                                      <p:cBhvr>
                                        <p:cTn id="112" dur="1" fill="hold">
                                          <p:stCondLst>
                                            <p:cond delay="499"/>
                                          </p:stCondLst>
                                        </p:cTn>
                                        <p:tgtEl>
                                          <p:spTgt spid="33"/>
                                        </p:tgtEl>
                                        <p:attrNameLst>
                                          <p:attrName>style.visibility</p:attrName>
                                        </p:attrNameLst>
                                      </p:cBhvr>
                                      <p:to>
                                        <p:strVal val="hidden"/>
                                      </p:to>
                                    </p:set>
                                  </p:childTnLst>
                                </p:cTn>
                              </p:par>
                              <p:par>
                                <p:cTn id="113" presetID="10" presetClass="exit" presetSubtype="0" fill="hold" nodeType="withEffect">
                                  <p:stCondLst>
                                    <p:cond delay="2500"/>
                                  </p:stCondLst>
                                  <p:childTnLst>
                                    <p:animEffect transition="out" filter="fade">
                                      <p:cBhvr>
                                        <p:cTn id="114" dur="500"/>
                                        <p:tgtEl>
                                          <p:spTgt spid="41"/>
                                        </p:tgtEl>
                                      </p:cBhvr>
                                    </p:animEffect>
                                    <p:set>
                                      <p:cBhvr>
                                        <p:cTn id="115" dur="1" fill="hold">
                                          <p:stCondLst>
                                            <p:cond delay="499"/>
                                          </p:stCondLst>
                                        </p:cTn>
                                        <p:tgtEl>
                                          <p:spTgt spid="41"/>
                                        </p:tgtEl>
                                        <p:attrNameLst>
                                          <p:attrName>style.visibility</p:attrName>
                                        </p:attrNameLst>
                                      </p:cBhvr>
                                      <p:to>
                                        <p:strVal val="hidden"/>
                                      </p:to>
                                    </p:set>
                                  </p:childTnLst>
                                </p:cTn>
                              </p:par>
                              <p:par>
                                <p:cTn id="116" presetID="10" presetClass="exit" presetSubtype="0" fill="hold" nodeType="withEffect">
                                  <p:stCondLst>
                                    <p:cond delay="2500"/>
                                  </p:stCondLst>
                                  <p:childTnLst>
                                    <p:animEffect transition="out" filter="fade">
                                      <p:cBhvr>
                                        <p:cTn id="117" dur="500"/>
                                        <p:tgtEl>
                                          <p:spTgt spid="43"/>
                                        </p:tgtEl>
                                      </p:cBhvr>
                                    </p:animEffect>
                                    <p:set>
                                      <p:cBhvr>
                                        <p:cTn id="118" dur="1" fill="hold">
                                          <p:stCondLst>
                                            <p:cond delay="499"/>
                                          </p:stCondLst>
                                        </p:cTn>
                                        <p:tgtEl>
                                          <p:spTgt spid="43"/>
                                        </p:tgtEl>
                                        <p:attrNameLst>
                                          <p:attrName>style.visibility</p:attrName>
                                        </p:attrNameLst>
                                      </p:cBhvr>
                                      <p:to>
                                        <p:strVal val="hidden"/>
                                      </p:to>
                                    </p:set>
                                  </p:childTnLst>
                                </p:cTn>
                              </p:par>
                              <p:par>
                                <p:cTn id="119" presetID="10" presetClass="exit" presetSubtype="0" fill="hold" nodeType="withEffect">
                                  <p:stCondLst>
                                    <p:cond delay="2500"/>
                                  </p:stCondLst>
                                  <p:childTnLst>
                                    <p:animEffect transition="out" filter="fade">
                                      <p:cBhvr>
                                        <p:cTn id="120" dur="500"/>
                                        <p:tgtEl>
                                          <p:spTgt spid="34"/>
                                        </p:tgtEl>
                                      </p:cBhvr>
                                    </p:animEffect>
                                    <p:set>
                                      <p:cBhvr>
                                        <p:cTn id="121" dur="1" fill="hold">
                                          <p:stCondLst>
                                            <p:cond delay="499"/>
                                          </p:stCondLst>
                                        </p:cTn>
                                        <p:tgtEl>
                                          <p:spTgt spid="34"/>
                                        </p:tgtEl>
                                        <p:attrNameLst>
                                          <p:attrName>style.visibility</p:attrName>
                                        </p:attrNameLst>
                                      </p:cBhvr>
                                      <p:to>
                                        <p:strVal val="hidden"/>
                                      </p:to>
                                    </p:set>
                                  </p:childTnLst>
                                </p:cTn>
                              </p:par>
                              <p:par>
                                <p:cTn id="122" presetID="10" presetClass="exit" presetSubtype="0" fill="hold" nodeType="withEffect">
                                  <p:stCondLst>
                                    <p:cond delay="2500"/>
                                  </p:stCondLst>
                                  <p:childTnLst>
                                    <p:animEffect transition="out" filter="fade">
                                      <p:cBhvr>
                                        <p:cTn id="123" dur="500"/>
                                        <p:tgtEl>
                                          <p:spTgt spid="32"/>
                                        </p:tgtEl>
                                      </p:cBhvr>
                                    </p:animEffect>
                                    <p:set>
                                      <p:cBhvr>
                                        <p:cTn id="124" dur="1" fill="hold">
                                          <p:stCondLst>
                                            <p:cond delay="499"/>
                                          </p:stCondLst>
                                        </p:cTn>
                                        <p:tgtEl>
                                          <p:spTgt spid="32"/>
                                        </p:tgtEl>
                                        <p:attrNameLst>
                                          <p:attrName>style.visibility</p:attrName>
                                        </p:attrNameLst>
                                      </p:cBhvr>
                                      <p:to>
                                        <p:strVal val="hidden"/>
                                      </p:to>
                                    </p:set>
                                  </p:childTnLst>
                                </p:cTn>
                              </p:par>
                              <p:par>
                                <p:cTn id="125" presetID="10" presetClass="exit" presetSubtype="0" fill="hold" nodeType="withEffect">
                                  <p:stCondLst>
                                    <p:cond delay="2500"/>
                                  </p:stCondLst>
                                  <p:childTnLst>
                                    <p:animEffect transition="out" filter="fade">
                                      <p:cBhvr>
                                        <p:cTn id="126" dur="500"/>
                                        <p:tgtEl>
                                          <p:spTgt spid="36"/>
                                        </p:tgtEl>
                                      </p:cBhvr>
                                    </p:animEffect>
                                    <p:set>
                                      <p:cBhvr>
                                        <p:cTn id="127" dur="1" fill="hold">
                                          <p:stCondLst>
                                            <p:cond delay="499"/>
                                          </p:stCondLst>
                                        </p:cTn>
                                        <p:tgtEl>
                                          <p:spTgt spid="36"/>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100"/>
                                        <p:tgtEl>
                                          <p:spTgt spid="44"/>
                                        </p:tgtEl>
                                      </p:cBhvr>
                                    </p:animEffect>
                                  </p:childTnLst>
                                </p:cTn>
                              </p:par>
                              <p:par>
                                <p:cTn id="131" presetID="10" presetClass="entr" presetSubtype="0" fill="hold" nodeType="withEffect">
                                  <p:stCondLst>
                                    <p:cond delay="60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100"/>
                                        <p:tgtEl>
                                          <p:spTgt spid="45"/>
                                        </p:tgtEl>
                                      </p:cBhvr>
                                    </p:animEffect>
                                  </p:childTnLst>
                                </p:cTn>
                              </p:par>
                              <p:par>
                                <p:cTn id="134" presetID="10" presetClass="entr" presetSubtype="0" fill="hold" nodeType="withEffect">
                                  <p:stCondLst>
                                    <p:cond delay="20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100"/>
                                        <p:tgtEl>
                                          <p:spTgt spid="46"/>
                                        </p:tgtEl>
                                      </p:cBhvr>
                                    </p:animEffect>
                                  </p:childTnLst>
                                </p:cTn>
                              </p:par>
                              <p:par>
                                <p:cTn id="137" presetID="10" presetClass="entr" presetSubtype="0" fill="hold" nodeType="withEffect">
                                  <p:stCondLst>
                                    <p:cond delay="1800"/>
                                  </p:stCondLst>
                                  <p:childTnLst>
                                    <p:set>
                                      <p:cBhvr>
                                        <p:cTn id="138" dur="1" fill="hold">
                                          <p:stCondLst>
                                            <p:cond delay="0"/>
                                          </p:stCondLst>
                                        </p:cTn>
                                        <p:tgtEl>
                                          <p:spTgt spid="47"/>
                                        </p:tgtEl>
                                        <p:attrNameLst>
                                          <p:attrName>style.visibility</p:attrName>
                                        </p:attrNameLst>
                                      </p:cBhvr>
                                      <p:to>
                                        <p:strVal val="visible"/>
                                      </p:to>
                                    </p:set>
                                    <p:animEffect transition="in" filter="fade">
                                      <p:cBhvr>
                                        <p:cTn id="139" dur="100"/>
                                        <p:tgtEl>
                                          <p:spTgt spid="47"/>
                                        </p:tgtEl>
                                      </p:cBhvr>
                                    </p:animEffect>
                                  </p:childTnLst>
                                </p:cTn>
                              </p:par>
                              <p:par>
                                <p:cTn id="140" presetID="10" presetClass="entr" presetSubtype="0" fill="hold" nodeType="withEffect">
                                  <p:stCondLst>
                                    <p:cond delay="220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
                                        <p:tgtEl>
                                          <p:spTgt spid="48"/>
                                        </p:tgtEl>
                                      </p:cBhvr>
                                    </p:animEffect>
                                  </p:childTnLst>
                                </p:cTn>
                              </p:par>
                              <p:par>
                                <p:cTn id="143" presetID="53" presetClass="exit" presetSubtype="16" fill="hold" nodeType="withEffect">
                                  <p:stCondLst>
                                    <p:cond delay="100"/>
                                  </p:stCondLst>
                                  <p:childTnLst>
                                    <p:anim calcmode="lin" valueType="num">
                                      <p:cBhvr>
                                        <p:cTn id="144" dur="1000"/>
                                        <p:tgtEl>
                                          <p:spTgt spid="44"/>
                                        </p:tgtEl>
                                        <p:attrNameLst>
                                          <p:attrName>ppt_w</p:attrName>
                                        </p:attrNameLst>
                                      </p:cBhvr>
                                      <p:tavLst>
                                        <p:tav tm="0">
                                          <p:val>
                                            <p:strVal val="ppt_w"/>
                                          </p:val>
                                        </p:tav>
                                        <p:tav tm="100000">
                                          <p:val>
                                            <p:fltVal val="0"/>
                                          </p:val>
                                        </p:tav>
                                      </p:tavLst>
                                    </p:anim>
                                    <p:anim calcmode="lin" valueType="num">
                                      <p:cBhvr>
                                        <p:cTn id="145" dur="1000"/>
                                        <p:tgtEl>
                                          <p:spTgt spid="44"/>
                                        </p:tgtEl>
                                        <p:attrNameLst>
                                          <p:attrName>ppt_h</p:attrName>
                                        </p:attrNameLst>
                                      </p:cBhvr>
                                      <p:tavLst>
                                        <p:tav tm="0">
                                          <p:val>
                                            <p:strVal val="ppt_h"/>
                                          </p:val>
                                        </p:tav>
                                        <p:tav tm="100000">
                                          <p:val>
                                            <p:fltVal val="0"/>
                                          </p:val>
                                        </p:tav>
                                      </p:tavLst>
                                    </p:anim>
                                    <p:animEffect transition="out" filter="fade">
                                      <p:cBhvr>
                                        <p:cTn id="146" dur="1000"/>
                                        <p:tgtEl>
                                          <p:spTgt spid="44"/>
                                        </p:tgtEl>
                                      </p:cBhvr>
                                    </p:animEffect>
                                    <p:set>
                                      <p:cBhvr>
                                        <p:cTn id="147" dur="1" fill="hold">
                                          <p:stCondLst>
                                            <p:cond delay="999"/>
                                          </p:stCondLst>
                                        </p:cTn>
                                        <p:tgtEl>
                                          <p:spTgt spid="44"/>
                                        </p:tgtEl>
                                        <p:attrNameLst>
                                          <p:attrName>style.visibility</p:attrName>
                                        </p:attrNameLst>
                                      </p:cBhvr>
                                      <p:to>
                                        <p:strVal val="hidden"/>
                                      </p:to>
                                    </p:set>
                                  </p:childTnLst>
                                </p:cTn>
                              </p:par>
                              <p:par>
                                <p:cTn id="148" presetID="53" presetClass="exit" presetSubtype="16" fill="hold" nodeType="withEffect">
                                  <p:stCondLst>
                                    <p:cond delay="700"/>
                                  </p:stCondLst>
                                  <p:childTnLst>
                                    <p:anim calcmode="lin" valueType="num">
                                      <p:cBhvr>
                                        <p:cTn id="149" dur="500"/>
                                        <p:tgtEl>
                                          <p:spTgt spid="45"/>
                                        </p:tgtEl>
                                        <p:attrNameLst>
                                          <p:attrName>ppt_w</p:attrName>
                                        </p:attrNameLst>
                                      </p:cBhvr>
                                      <p:tavLst>
                                        <p:tav tm="0">
                                          <p:val>
                                            <p:strVal val="ppt_w"/>
                                          </p:val>
                                        </p:tav>
                                        <p:tav tm="100000">
                                          <p:val>
                                            <p:fltVal val="0"/>
                                          </p:val>
                                        </p:tav>
                                      </p:tavLst>
                                    </p:anim>
                                    <p:anim calcmode="lin" valueType="num">
                                      <p:cBhvr>
                                        <p:cTn id="150" dur="500"/>
                                        <p:tgtEl>
                                          <p:spTgt spid="45"/>
                                        </p:tgtEl>
                                        <p:attrNameLst>
                                          <p:attrName>ppt_h</p:attrName>
                                        </p:attrNameLst>
                                      </p:cBhvr>
                                      <p:tavLst>
                                        <p:tav tm="0">
                                          <p:val>
                                            <p:strVal val="ppt_h"/>
                                          </p:val>
                                        </p:tav>
                                        <p:tav tm="100000">
                                          <p:val>
                                            <p:fltVal val="0"/>
                                          </p:val>
                                        </p:tav>
                                      </p:tavLst>
                                    </p:anim>
                                    <p:animEffect transition="out" filter="fade">
                                      <p:cBhvr>
                                        <p:cTn id="151" dur="500"/>
                                        <p:tgtEl>
                                          <p:spTgt spid="45"/>
                                        </p:tgtEl>
                                      </p:cBhvr>
                                    </p:animEffect>
                                    <p:set>
                                      <p:cBhvr>
                                        <p:cTn id="152" dur="1" fill="hold">
                                          <p:stCondLst>
                                            <p:cond delay="499"/>
                                          </p:stCondLst>
                                        </p:cTn>
                                        <p:tgtEl>
                                          <p:spTgt spid="45"/>
                                        </p:tgtEl>
                                        <p:attrNameLst>
                                          <p:attrName>style.visibility</p:attrName>
                                        </p:attrNameLst>
                                      </p:cBhvr>
                                      <p:to>
                                        <p:strVal val="hidden"/>
                                      </p:to>
                                    </p:set>
                                  </p:childTnLst>
                                </p:cTn>
                              </p:par>
                              <p:par>
                                <p:cTn id="153" presetID="53" presetClass="exit" presetSubtype="16" fill="hold" nodeType="withEffect">
                                  <p:stCondLst>
                                    <p:cond delay="300"/>
                                  </p:stCondLst>
                                  <p:childTnLst>
                                    <p:anim calcmode="lin" valueType="num">
                                      <p:cBhvr>
                                        <p:cTn id="154" dur="500"/>
                                        <p:tgtEl>
                                          <p:spTgt spid="46"/>
                                        </p:tgtEl>
                                        <p:attrNameLst>
                                          <p:attrName>ppt_w</p:attrName>
                                        </p:attrNameLst>
                                      </p:cBhvr>
                                      <p:tavLst>
                                        <p:tav tm="0">
                                          <p:val>
                                            <p:strVal val="ppt_w"/>
                                          </p:val>
                                        </p:tav>
                                        <p:tav tm="100000">
                                          <p:val>
                                            <p:fltVal val="0"/>
                                          </p:val>
                                        </p:tav>
                                      </p:tavLst>
                                    </p:anim>
                                    <p:anim calcmode="lin" valueType="num">
                                      <p:cBhvr>
                                        <p:cTn id="155" dur="500"/>
                                        <p:tgtEl>
                                          <p:spTgt spid="46"/>
                                        </p:tgtEl>
                                        <p:attrNameLst>
                                          <p:attrName>ppt_h</p:attrName>
                                        </p:attrNameLst>
                                      </p:cBhvr>
                                      <p:tavLst>
                                        <p:tav tm="0">
                                          <p:val>
                                            <p:strVal val="ppt_h"/>
                                          </p:val>
                                        </p:tav>
                                        <p:tav tm="100000">
                                          <p:val>
                                            <p:fltVal val="0"/>
                                          </p:val>
                                        </p:tav>
                                      </p:tavLst>
                                    </p:anim>
                                    <p:animEffect transition="out" filter="fade">
                                      <p:cBhvr>
                                        <p:cTn id="156" dur="500"/>
                                        <p:tgtEl>
                                          <p:spTgt spid="46"/>
                                        </p:tgtEl>
                                      </p:cBhvr>
                                    </p:animEffect>
                                    <p:set>
                                      <p:cBhvr>
                                        <p:cTn id="157" dur="1" fill="hold">
                                          <p:stCondLst>
                                            <p:cond delay="499"/>
                                          </p:stCondLst>
                                        </p:cTn>
                                        <p:tgtEl>
                                          <p:spTgt spid="46"/>
                                        </p:tgtEl>
                                        <p:attrNameLst>
                                          <p:attrName>style.visibility</p:attrName>
                                        </p:attrNameLst>
                                      </p:cBhvr>
                                      <p:to>
                                        <p:strVal val="hidden"/>
                                      </p:to>
                                    </p:set>
                                  </p:childTnLst>
                                </p:cTn>
                              </p:par>
                              <p:par>
                                <p:cTn id="158" presetID="53" presetClass="exit" presetSubtype="16" fill="hold" nodeType="withEffect">
                                  <p:stCondLst>
                                    <p:cond delay="1900"/>
                                  </p:stCondLst>
                                  <p:childTnLst>
                                    <p:anim calcmode="lin" valueType="num">
                                      <p:cBhvr>
                                        <p:cTn id="159" dur="500"/>
                                        <p:tgtEl>
                                          <p:spTgt spid="47"/>
                                        </p:tgtEl>
                                        <p:attrNameLst>
                                          <p:attrName>ppt_w</p:attrName>
                                        </p:attrNameLst>
                                      </p:cBhvr>
                                      <p:tavLst>
                                        <p:tav tm="0">
                                          <p:val>
                                            <p:strVal val="ppt_w"/>
                                          </p:val>
                                        </p:tav>
                                        <p:tav tm="100000">
                                          <p:val>
                                            <p:fltVal val="0"/>
                                          </p:val>
                                        </p:tav>
                                      </p:tavLst>
                                    </p:anim>
                                    <p:anim calcmode="lin" valueType="num">
                                      <p:cBhvr>
                                        <p:cTn id="160" dur="500"/>
                                        <p:tgtEl>
                                          <p:spTgt spid="47"/>
                                        </p:tgtEl>
                                        <p:attrNameLst>
                                          <p:attrName>ppt_h</p:attrName>
                                        </p:attrNameLst>
                                      </p:cBhvr>
                                      <p:tavLst>
                                        <p:tav tm="0">
                                          <p:val>
                                            <p:strVal val="ppt_h"/>
                                          </p:val>
                                        </p:tav>
                                        <p:tav tm="100000">
                                          <p:val>
                                            <p:fltVal val="0"/>
                                          </p:val>
                                        </p:tav>
                                      </p:tavLst>
                                    </p:anim>
                                    <p:animEffect transition="out" filter="fade">
                                      <p:cBhvr>
                                        <p:cTn id="161" dur="500"/>
                                        <p:tgtEl>
                                          <p:spTgt spid="47"/>
                                        </p:tgtEl>
                                      </p:cBhvr>
                                    </p:animEffect>
                                    <p:set>
                                      <p:cBhvr>
                                        <p:cTn id="162" dur="1" fill="hold">
                                          <p:stCondLst>
                                            <p:cond delay="499"/>
                                          </p:stCondLst>
                                        </p:cTn>
                                        <p:tgtEl>
                                          <p:spTgt spid="47"/>
                                        </p:tgtEl>
                                        <p:attrNameLst>
                                          <p:attrName>style.visibility</p:attrName>
                                        </p:attrNameLst>
                                      </p:cBhvr>
                                      <p:to>
                                        <p:strVal val="hidden"/>
                                      </p:to>
                                    </p:set>
                                  </p:childTnLst>
                                </p:cTn>
                              </p:par>
                              <p:par>
                                <p:cTn id="163" presetID="53" presetClass="exit" presetSubtype="16" fill="hold" nodeType="withEffect">
                                  <p:stCondLst>
                                    <p:cond delay="2300"/>
                                  </p:stCondLst>
                                  <p:childTnLst>
                                    <p:anim calcmode="lin" valueType="num">
                                      <p:cBhvr>
                                        <p:cTn id="164" dur="500"/>
                                        <p:tgtEl>
                                          <p:spTgt spid="48"/>
                                        </p:tgtEl>
                                        <p:attrNameLst>
                                          <p:attrName>ppt_w</p:attrName>
                                        </p:attrNameLst>
                                      </p:cBhvr>
                                      <p:tavLst>
                                        <p:tav tm="0">
                                          <p:val>
                                            <p:strVal val="ppt_w"/>
                                          </p:val>
                                        </p:tav>
                                        <p:tav tm="100000">
                                          <p:val>
                                            <p:fltVal val="0"/>
                                          </p:val>
                                        </p:tav>
                                      </p:tavLst>
                                    </p:anim>
                                    <p:anim calcmode="lin" valueType="num">
                                      <p:cBhvr>
                                        <p:cTn id="165" dur="500"/>
                                        <p:tgtEl>
                                          <p:spTgt spid="48"/>
                                        </p:tgtEl>
                                        <p:attrNameLst>
                                          <p:attrName>ppt_h</p:attrName>
                                        </p:attrNameLst>
                                      </p:cBhvr>
                                      <p:tavLst>
                                        <p:tav tm="0">
                                          <p:val>
                                            <p:strVal val="ppt_h"/>
                                          </p:val>
                                        </p:tav>
                                        <p:tav tm="100000">
                                          <p:val>
                                            <p:fltVal val="0"/>
                                          </p:val>
                                        </p:tav>
                                      </p:tavLst>
                                    </p:anim>
                                    <p:animEffect transition="out" filter="fade">
                                      <p:cBhvr>
                                        <p:cTn id="166" dur="500"/>
                                        <p:tgtEl>
                                          <p:spTgt spid="48"/>
                                        </p:tgtEl>
                                      </p:cBhvr>
                                    </p:animEffect>
                                    <p:set>
                                      <p:cBhvr>
                                        <p:cTn id="167" dur="1" fill="hold">
                                          <p:stCondLst>
                                            <p:cond delay="499"/>
                                          </p:stCondLst>
                                        </p:cTn>
                                        <p:tgtEl>
                                          <p:spTgt spid="48"/>
                                        </p:tgtEl>
                                        <p:attrNameLst>
                                          <p:attrName>style.visibility</p:attrName>
                                        </p:attrNameLst>
                                      </p:cBhvr>
                                      <p:to>
                                        <p:strVal val="hidden"/>
                                      </p:to>
                                    </p:set>
                                  </p:childTnLst>
                                </p:cTn>
                              </p:par>
                              <p:par>
                                <p:cTn id="168" presetID="10" presetClass="entr" presetSubtype="0" fill="hold" nodeType="withEffect">
                                  <p:stCondLst>
                                    <p:cond delay="0"/>
                                  </p:stCondLst>
                                  <p:childTnLst>
                                    <p:set>
                                      <p:cBhvr>
                                        <p:cTn id="169" dur="1" fill="hold">
                                          <p:stCondLst>
                                            <p:cond delay="0"/>
                                          </p:stCondLst>
                                        </p:cTn>
                                        <p:tgtEl>
                                          <p:spTgt spid="50"/>
                                        </p:tgtEl>
                                        <p:attrNameLst>
                                          <p:attrName>style.visibility</p:attrName>
                                        </p:attrNameLst>
                                      </p:cBhvr>
                                      <p:to>
                                        <p:strVal val="visible"/>
                                      </p:to>
                                    </p:set>
                                    <p:animEffect transition="in" filter="fade">
                                      <p:cBhvr>
                                        <p:cTn id="170" dur="500"/>
                                        <p:tgtEl>
                                          <p:spTgt spid="50"/>
                                        </p:tgtEl>
                                      </p:cBhvr>
                                    </p:animEffect>
                                  </p:childTnLst>
                                </p:cTn>
                              </p:par>
                              <p:par>
                                <p:cTn id="171" presetID="63" presetClass="path" presetSubtype="0" fill="hold" nodeType="withEffect">
                                  <p:stCondLst>
                                    <p:cond delay="0"/>
                                  </p:stCondLst>
                                  <p:childTnLst>
                                    <p:animMotion origin="layout" path="M 5.55556E-7 2.59259E-6 L 0.43906 2.59259E-6 " pathEditMode="relative" rAng="0" ptsTypes="AA">
                                      <p:cBhvr>
                                        <p:cTn id="172" dur="5000" fill="hold"/>
                                        <p:tgtEl>
                                          <p:spTgt spid="50"/>
                                        </p:tgtEl>
                                        <p:attrNameLst>
                                          <p:attrName>ppt_x</p:attrName>
                                          <p:attrName>ppt_y</p:attrName>
                                        </p:attrNameLst>
                                      </p:cBhvr>
                                      <p:rCtr x="21944" y="0"/>
                                    </p:animMotion>
                                  </p:childTnLst>
                                </p:cTn>
                              </p:par>
                              <p:par>
                                <p:cTn id="173" presetID="10" presetClass="exit" presetSubtype="0" fill="hold" nodeType="withEffect">
                                  <p:stCondLst>
                                    <p:cond delay="2500"/>
                                  </p:stCondLst>
                                  <p:childTnLst>
                                    <p:animEffect transition="out" filter="fade">
                                      <p:cBhvr>
                                        <p:cTn id="174" dur="500"/>
                                        <p:tgtEl>
                                          <p:spTgt spid="50"/>
                                        </p:tgtEl>
                                      </p:cBhvr>
                                    </p:animEffect>
                                    <p:set>
                                      <p:cBhvr>
                                        <p:cTn id="175" dur="1" fill="hold">
                                          <p:stCondLst>
                                            <p:cond delay="499"/>
                                          </p:stCondLst>
                                        </p:cTn>
                                        <p:tgtEl>
                                          <p:spTgt spid="50"/>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nodeType="clickEffect">
                                  <p:stCondLst>
                                    <p:cond delay="0"/>
                                  </p:stCondLst>
                                  <p:childTnLst>
                                    <p:set>
                                      <p:cBhvr>
                                        <p:cTn id="179" dur="1" fill="hold">
                                          <p:stCondLst>
                                            <p:cond delay="0"/>
                                          </p:stCondLst>
                                        </p:cTn>
                                        <p:tgtEl>
                                          <p:spTgt spid="3074"/>
                                        </p:tgtEl>
                                        <p:attrNameLst>
                                          <p:attrName>style.visibility</p:attrName>
                                        </p:attrNameLst>
                                      </p:cBhvr>
                                      <p:to>
                                        <p:strVal val="visible"/>
                                      </p:to>
                                    </p:set>
                                    <p:animEffect transition="in" filter="fade">
                                      <p:cBhvr>
                                        <p:cTn id="180" dur="1000"/>
                                        <p:tgtEl>
                                          <p:spTgt spid="3074"/>
                                        </p:tgtEl>
                                      </p:cBhvr>
                                    </p:animEffect>
                                    <p:anim calcmode="lin" valueType="num">
                                      <p:cBhvr>
                                        <p:cTn id="181" dur="1000" fill="hold"/>
                                        <p:tgtEl>
                                          <p:spTgt spid="3074"/>
                                        </p:tgtEl>
                                        <p:attrNameLst>
                                          <p:attrName>ppt_x</p:attrName>
                                        </p:attrNameLst>
                                      </p:cBhvr>
                                      <p:tavLst>
                                        <p:tav tm="0">
                                          <p:val>
                                            <p:strVal val="#ppt_x"/>
                                          </p:val>
                                        </p:tav>
                                        <p:tav tm="100000">
                                          <p:val>
                                            <p:strVal val="#ppt_x"/>
                                          </p:val>
                                        </p:tav>
                                      </p:tavLst>
                                    </p:anim>
                                    <p:anim calcmode="lin" valueType="num">
                                      <p:cBhvr>
                                        <p:cTn id="182"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p>
        </p:txBody>
      </p:sp>
      <p:sp>
        <p:nvSpPr>
          <p:cNvPr id="6" name="TextBox 5"/>
          <p:cNvSpPr txBox="1">
            <a:spLocks noChangeArrowheads="1"/>
          </p:cNvSpPr>
          <p:nvPr/>
        </p:nvSpPr>
        <p:spPr bwMode="auto">
          <a:xfrm>
            <a:off x="251520" y="195486"/>
            <a:ext cx="255587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en-US" altLang="zh-CN" sz="3600" dirty="0"/>
              <a:t>E-R</a:t>
            </a:r>
            <a:r>
              <a:rPr lang="zh-CN" altLang="en-US" sz="3600" dirty="0"/>
              <a:t>图</a:t>
            </a:r>
            <a:endParaRPr lang="zh-CN" altLang="en-US" sz="3600" dirty="0"/>
          </a:p>
        </p:txBody>
      </p:sp>
      <p:sp>
        <p:nvSpPr>
          <p:cNvPr id="2054" name="Rectangle 6"/>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3048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2059" name="Rectangle 11"/>
          <p:cNvSpPr>
            <a:spLocks noChangeArrowheads="1"/>
          </p:cNvSpPr>
          <p:nvPr/>
        </p:nvSpPr>
        <p:spPr bwMode="auto">
          <a:xfrm>
            <a:off x="0" y="45720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14" name="组合 13"/>
          <p:cNvGrpSpPr/>
          <p:nvPr/>
        </p:nvGrpSpPr>
        <p:grpSpPr>
          <a:xfrm>
            <a:off x="8699181" y="157879"/>
            <a:ext cx="477064" cy="369332"/>
            <a:chOff x="8699181" y="157879"/>
            <a:chExt cx="477064" cy="369332"/>
          </a:xfrm>
        </p:grpSpPr>
        <p:sp>
          <p:nvSpPr>
            <p:cNvPr id="15" name="矩形 14"/>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TextBox 15"/>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
        <p:nvSpPr>
          <p:cNvPr id="2" name="Rectangle 3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a:picLocks noChangeAspect="1"/>
          </p:cNvPicPr>
          <p:nvPr/>
        </p:nvPicPr>
        <p:blipFill>
          <a:blip r:embed="rId1"/>
          <a:stretch>
            <a:fillRect/>
          </a:stretch>
        </p:blipFill>
        <p:spPr>
          <a:xfrm>
            <a:off x="971550" y="771525"/>
            <a:ext cx="6751320" cy="412623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 fill="hold"/>
                                        <p:tgtEl>
                                          <p:spTgt spid="14"/>
                                        </p:tgtEl>
                                        <p:attrNameLst>
                                          <p:attrName>ppt_x</p:attrName>
                                        </p:attrNameLst>
                                      </p:cBhvr>
                                      <p:tavLst>
                                        <p:tav tm="0">
                                          <p:val>
                                            <p:strVal val="1+#ppt_w/2"/>
                                          </p:val>
                                        </p:tav>
                                        <p:tav tm="100000">
                                          <p:val>
                                            <p:strVal val="#ppt_x"/>
                                          </p:val>
                                        </p:tav>
                                      </p:tavLst>
                                    </p:anim>
                                    <p:anim calcmode="lin" valueType="num">
                                      <p:cBhvr additive="base">
                                        <p:cTn id="8" dur="2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p>
        </p:txBody>
      </p:sp>
      <p:sp>
        <p:nvSpPr>
          <p:cNvPr id="6" name="TextBox 5"/>
          <p:cNvSpPr txBox="1">
            <a:spLocks noChangeArrowheads="1"/>
          </p:cNvSpPr>
          <p:nvPr/>
        </p:nvSpPr>
        <p:spPr bwMode="auto">
          <a:xfrm>
            <a:off x="411733" y="200943"/>
            <a:ext cx="3728219"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t>系统环境的配置</a:t>
            </a:r>
            <a:endParaRPr lang="en-US" altLang="zh-CN" sz="3600" dirty="0"/>
          </a:p>
        </p:txBody>
      </p:sp>
      <p:sp>
        <p:nvSpPr>
          <p:cNvPr id="7" name="Rectangle 3"/>
          <p:cNvSpPr>
            <a:spLocks noGrp="1" noChangeArrowheads="1"/>
          </p:cNvSpPr>
          <p:nvPr/>
        </p:nvSpPr>
        <p:spPr bwMode="auto">
          <a:xfrm>
            <a:off x="268784" y="1131590"/>
            <a:ext cx="8207375" cy="3687854"/>
          </a:xfrm>
          <a:prstGeom prst="rect">
            <a:avLst/>
          </a:prstGeom>
          <a:noFill/>
          <a:ln w="9525">
            <a:noFill/>
            <a:miter lim="800000"/>
          </a:ln>
        </p:spPr>
        <p:txBody>
          <a:bodyPr/>
          <a:lstStyle/>
          <a:p>
            <a:pPr marL="342900" indent="-342900" algn="l">
              <a:lnSpc>
                <a:spcPct val="200000"/>
              </a:lnSpc>
              <a:spcBef>
                <a:spcPct val="20000"/>
              </a:spcBef>
              <a:buClr>
                <a:schemeClr val="accent1"/>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系统运行平台：</a:t>
            </a:r>
            <a:r>
              <a:rPr lang="en-US" altLang="zh-CN" sz="2000" b="1" dirty="0" smtClean="0">
                <a:latin typeface="微软雅黑" panose="020B0503020204020204" pitchFamily="34" charset="-122"/>
                <a:ea typeface="微软雅黑" panose="020B0503020204020204" pitchFamily="34" charset="-122"/>
              </a:rPr>
              <a:t>Tomcat8.5+ JDK1.8 + Windows 10</a:t>
            </a:r>
            <a:endParaRPr lang="en-US" altLang="zh-CN" sz="2000" b="1" dirty="0">
              <a:latin typeface="微软雅黑" panose="020B0503020204020204" pitchFamily="34" charset="-122"/>
              <a:ea typeface="微软雅黑" panose="020B0503020204020204" pitchFamily="34" charset="-122"/>
            </a:endParaRPr>
          </a:p>
          <a:p>
            <a:pPr marL="342900" indent="-342900" algn="l">
              <a:lnSpc>
                <a:spcPct val="200000"/>
              </a:lnSpc>
              <a:spcBef>
                <a:spcPct val="20000"/>
              </a:spcBef>
              <a:buClr>
                <a:schemeClr val="accent1"/>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开发语言：</a:t>
            </a:r>
            <a:r>
              <a:rPr lang="en-US" altLang="zh-CN" sz="2000" b="1" dirty="0" smtClean="0">
                <a:latin typeface="微软雅黑" panose="020B0503020204020204" pitchFamily="34" charset="-122"/>
                <a:ea typeface="微软雅黑" panose="020B0503020204020204" pitchFamily="34" charset="-122"/>
              </a:rPr>
              <a:t>java vue </a:t>
            </a:r>
            <a:endParaRPr lang="en-US" altLang="zh-CN" sz="2000" b="1" dirty="0" smtClean="0">
              <a:latin typeface="微软雅黑" panose="020B0503020204020204" pitchFamily="34" charset="-122"/>
              <a:ea typeface="微软雅黑" panose="020B0503020204020204" pitchFamily="34" charset="-122"/>
            </a:endParaRPr>
          </a:p>
          <a:p>
            <a:pPr marL="342900" indent="-342900" algn="l">
              <a:lnSpc>
                <a:spcPct val="200000"/>
              </a:lnSpc>
              <a:spcBef>
                <a:spcPct val="20000"/>
              </a:spcBef>
              <a:buClr>
                <a:schemeClr val="accent1"/>
              </a:buClr>
              <a:buFont typeface="Wingdings" panose="05000000000000000000" pitchFamily="2" charset="2"/>
              <a:buChar char="n"/>
            </a:pPr>
            <a:r>
              <a:rPr lang="zh-CN" altLang="en-US" sz="2000" b="1" dirty="0" smtClean="0">
                <a:latin typeface="微软雅黑" panose="020B0503020204020204" pitchFamily="34" charset="-122"/>
                <a:ea typeface="微软雅黑" panose="020B0503020204020204" pitchFamily="34" charset="-122"/>
              </a:rPr>
              <a:t>数据库：</a:t>
            </a:r>
            <a:r>
              <a:rPr lang="en-US" altLang="zh-CN" sz="2000" b="1" dirty="0" smtClean="0">
                <a:latin typeface="微软雅黑" panose="020B0503020204020204" pitchFamily="34" charset="-122"/>
                <a:ea typeface="微软雅黑" panose="020B0503020204020204" pitchFamily="34" charset="-122"/>
              </a:rPr>
              <a:t>mysql</a:t>
            </a:r>
            <a:endParaRPr lang="en-US" altLang="zh-CN" sz="2400" b="1" dirty="0">
              <a:latin typeface="Arial" panose="020B0604020202020204" pitchFamily="34" charset="0"/>
              <a:ea typeface="微软雅黑" panose="020B0503020204020204" pitchFamily="34" charset="-122"/>
            </a:endParaRPr>
          </a:p>
        </p:txBody>
      </p:sp>
      <p:grpSp>
        <p:nvGrpSpPr>
          <p:cNvPr id="8" name="组合 7"/>
          <p:cNvGrpSpPr/>
          <p:nvPr/>
        </p:nvGrpSpPr>
        <p:grpSpPr>
          <a:xfrm>
            <a:off x="8699181" y="157879"/>
            <a:ext cx="477064" cy="369332"/>
            <a:chOff x="8699181" y="157879"/>
            <a:chExt cx="477064" cy="369332"/>
          </a:xfrm>
        </p:grpSpPr>
        <p:sp>
          <p:nvSpPr>
            <p:cNvPr id="9" name="矩形 8"/>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TextBox 9"/>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1+#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矩形 113"/>
          <p:cNvSpPr/>
          <p:nvPr/>
        </p:nvSpPr>
        <p:spPr bwMode="auto">
          <a:xfrm>
            <a:off x="928530" y="1308759"/>
            <a:ext cx="1008063" cy="1000737"/>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smtClean="0">
                <a:solidFill>
                  <a:prstClr val="white"/>
                </a:solidFill>
                <a:latin typeface="微软雅黑" panose="020B0503020204020204" pitchFamily="34" charset="-122"/>
                <a:ea typeface="微软雅黑" panose="020B0503020204020204" pitchFamily="34" charset="-122"/>
              </a:rPr>
              <a:t>管理页面</a:t>
            </a:r>
            <a:endParaRPr lang="zh-CN" altLang="en-US" sz="1100" dirty="0">
              <a:solidFill>
                <a:prstClr val="white"/>
              </a:solidFill>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828125" y="1209660"/>
            <a:ext cx="1203326" cy="1198933"/>
            <a:chOff x="1089993" y="1991671"/>
            <a:chExt cx="1203326" cy="1198933"/>
          </a:xfrm>
        </p:grpSpPr>
        <p:sp>
          <p:nvSpPr>
            <p:cNvPr id="118" name="矩形 117"/>
            <p:cNvSpPr/>
            <p:nvPr/>
          </p:nvSpPr>
          <p:spPr bwMode="auto">
            <a:xfrm>
              <a:off x="1089993" y="2015492"/>
              <a:ext cx="46038" cy="11528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9" name="矩形 118"/>
            <p:cNvSpPr/>
            <p:nvPr/>
          </p:nvSpPr>
          <p:spPr bwMode="auto">
            <a:xfrm>
              <a:off x="2247282" y="2015492"/>
              <a:ext cx="46037" cy="11528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0" name="矩形 119"/>
            <p:cNvSpPr/>
            <p:nvPr/>
          </p:nvSpPr>
          <p:spPr bwMode="auto">
            <a:xfrm rot="5400000" flipH="1">
              <a:off x="1668630" y="2565915"/>
              <a:ext cx="46052" cy="12033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1" name="矩形 120"/>
            <p:cNvSpPr/>
            <p:nvPr/>
          </p:nvSpPr>
          <p:spPr bwMode="auto">
            <a:xfrm rot="5400000" flipH="1">
              <a:off x="1668630" y="1413034"/>
              <a:ext cx="46052" cy="12033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122" name="组合 121"/>
          <p:cNvGrpSpPr/>
          <p:nvPr/>
        </p:nvGrpSpPr>
        <p:grpSpPr>
          <a:xfrm rot="2315867">
            <a:off x="2413740" y="1340187"/>
            <a:ext cx="1307266" cy="869432"/>
            <a:chOff x="4922196" y="358598"/>
            <a:chExt cx="1307266" cy="869432"/>
          </a:xfrm>
        </p:grpSpPr>
        <p:sp>
          <p:nvSpPr>
            <p:cNvPr id="123" name="流程图: 联系 122"/>
            <p:cNvSpPr/>
            <p:nvPr/>
          </p:nvSpPr>
          <p:spPr>
            <a:xfrm rot="19028401">
              <a:off x="4922196" y="770830"/>
              <a:ext cx="457200" cy="457200"/>
            </a:xfrm>
            <a:prstGeom prst="flowChartConnector">
              <a:avLst/>
            </a:prstGeom>
            <a:solidFill>
              <a:srgbClr val="04AEDA"/>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prstClr val="white"/>
                  </a:solidFill>
                </a:rPr>
                <a:t>1</a:t>
              </a:r>
              <a:endParaRPr lang="zh-CN" altLang="en-US" sz="1600" b="1" dirty="0">
                <a:solidFill>
                  <a:prstClr val="white"/>
                </a:solidFill>
              </a:endParaRPr>
            </a:p>
          </p:txBody>
        </p:sp>
        <p:sp>
          <p:nvSpPr>
            <p:cNvPr id="124" name="TextBox 123"/>
            <p:cNvSpPr txBox="1"/>
            <p:nvPr/>
          </p:nvSpPr>
          <p:spPr>
            <a:xfrm rot="19300716">
              <a:off x="5233782" y="358598"/>
              <a:ext cx="995680" cy="337185"/>
            </a:xfrm>
            <a:prstGeom prst="rect">
              <a:avLst/>
            </a:prstGeom>
            <a:noFill/>
          </p:spPr>
          <p:txBody>
            <a:bodyPr wrap="none" rtlCol="0">
              <a:spAutoFit/>
            </a:bodyPr>
            <a:lstStyle/>
            <a:p>
              <a:pPr algn="l"/>
              <a:r>
                <a:rPr lang="zh-CN" altLang="en-US" sz="1600" dirty="0">
                  <a:solidFill>
                    <a:prstClr val="black"/>
                  </a:solidFill>
                  <a:latin typeface="微软雅黑" panose="020B0503020204020204" pitchFamily="34" charset="-122"/>
                  <a:ea typeface="微软雅黑" panose="020B0503020204020204" pitchFamily="34" charset="-122"/>
                </a:rPr>
                <a:t>学生管理</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cxnSp>
        <p:nvCxnSpPr>
          <p:cNvPr id="125" name="直接箭头连接符 124"/>
          <p:cNvCxnSpPr/>
          <p:nvPr/>
        </p:nvCxnSpPr>
        <p:spPr>
          <a:xfrm>
            <a:off x="2518892" y="2082337"/>
            <a:ext cx="5278120" cy="19685"/>
          </a:xfrm>
          <a:prstGeom prst="straightConnector1">
            <a:avLst/>
          </a:prstGeom>
          <a:ln w="444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27"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solidFill>
                <a:prstClr val="black"/>
              </a:solidFill>
            </a:endParaRPr>
          </a:p>
        </p:txBody>
      </p:sp>
      <p:sp>
        <p:nvSpPr>
          <p:cNvPr id="128" name="TextBox 5"/>
          <p:cNvSpPr txBox="1">
            <a:spLocks noChangeArrowheads="1"/>
          </p:cNvSpPr>
          <p:nvPr/>
        </p:nvSpPr>
        <p:spPr bwMode="auto">
          <a:xfrm>
            <a:off x="251520" y="195486"/>
            <a:ext cx="3672408"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solidFill>
                  <a:prstClr val="black"/>
                </a:solidFill>
              </a:rPr>
              <a:t>功能设计</a:t>
            </a:r>
            <a:endParaRPr lang="en-US" altLang="zh-CN" sz="3600" dirty="0">
              <a:solidFill>
                <a:prstClr val="black"/>
              </a:solidFill>
            </a:endParaRPr>
          </a:p>
        </p:txBody>
      </p:sp>
      <p:grpSp>
        <p:nvGrpSpPr>
          <p:cNvPr id="129" name="组合 128"/>
          <p:cNvGrpSpPr/>
          <p:nvPr/>
        </p:nvGrpSpPr>
        <p:grpSpPr>
          <a:xfrm rot="2315867">
            <a:off x="4104525" y="1313290"/>
            <a:ext cx="1310196" cy="870399"/>
            <a:chOff x="4919521" y="377600"/>
            <a:chExt cx="1310196" cy="870399"/>
          </a:xfrm>
        </p:grpSpPr>
        <p:sp>
          <p:nvSpPr>
            <p:cNvPr id="130" name="流程图: 联系 129"/>
            <p:cNvSpPr/>
            <p:nvPr/>
          </p:nvSpPr>
          <p:spPr>
            <a:xfrm rot="19028401">
              <a:off x="4919521" y="790799"/>
              <a:ext cx="457200" cy="457200"/>
            </a:xfrm>
            <a:prstGeom prst="flowChartConnector">
              <a:avLst/>
            </a:prstGeom>
            <a:solidFill>
              <a:srgbClr val="04AEDA"/>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prstClr val="white"/>
                  </a:solidFill>
                </a:rPr>
                <a:t>2</a:t>
              </a:r>
              <a:endParaRPr lang="zh-CN" altLang="en-US" sz="1600" b="1" dirty="0">
                <a:solidFill>
                  <a:prstClr val="white"/>
                </a:solidFill>
              </a:endParaRPr>
            </a:p>
          </p:txBody>
        </p:sp>
        <p:sp>
          <p:nvSpPr>
            <p:cNvPr id="131" name="TextBox 130"/>
            <p:cNvSpPr txBox="1"/>
            <p:nvPr/>
          </p:nvSpPr>
          <p:spPr>
            <a:xfrm rot="19300716">
              <a:off x="5234037" y="377600"/>
              <a:ext cx="995680" cy="337185"/>
            </a:xfrm>
            <a:prstGeom prst="rect">
              <a:avLst/>
            </a:prstGeom>
            <a:noFill/>
          </p:spPr>
          <p:txBody>
            <a:bodyPr wrap="non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文件读写</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sp>
        <p:nvSpPr>
          <p:cNvPr id="133" name="流程图: 联系 132"/>
          <p:cNvSpPr/>
          <p:nvPr/>
        </p:nvSpPr>
        <p:spPr>
          <a:xfrm rot="21344268">
            <a:off x="5800090" y="1410970"/>
            <a:ext cx="457200" cy="457200"/>
          </a:xfrm>
          <a:prstGeom prst="flowChartConnector">
            <a:avLst/>
          </a:prstGeom>
          <a:solidFill>
            <a:srgbClr val="04AEDA"/>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prstClr val="white"/>
                </a:solidFill>
              </a:rPr>
              <a:t>3</a:t>
            </a:r>
            <a:endParaRPr lang="zh-CN" altLang="en-US" sz="1600" b="1" dirty="0">
              <a:solidFill>
                <a:prstClr val="white"/>
              </a:solidFill>
            </a:endParaRPr>
          </a:p>
        </p:txBody>
      </p:sp>
      <p:sp>
        <p:nvSpPr>
          <p:cNvPr id="138" name="矩形 137"/>
          <p:cNvSpPr/>
          <p:nvPr/>
        </p:nvSpPr>
        <p:spPr bwMode="auto">
          <a:xfrm>
            <a:off x="2768461" y="2113836"/>
            <a:ext cx="45719" cy="150019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39" name="矩形 138"/>
          <p:cNvSpPr/>
          <p:nvPr/>
        </p:nvSpPr>
        <p:spPr bwMode="auto">
          <a:xfrm rot="16200000" flipH="1">
            <a:off x="2960213" y="2266511"/>
            <a:ext cx="45719" cy="4286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
        <p:nvSpPr>
          <p:cNvPr id="140" name="矩形 139"/>
          <p:cNvSpPr/>
          <p:nvPr/>
        </p:nvSpPr>
        <p:spPr bwMode="auto">
          <a:xfrm>
            <a:off x="4533870" y="2096866"/>
            <a:ext cx="45719" cy="150019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41" name="TextBox 140"/>
          <p:cNvSpPr txBox="1"/>
          <p:nvPr/>
        </p:nvSpPr>
        <p:spPr>
          <a:xfrm>
            <a:off x="3114040" y="2294255"/>
            <a:ext cx="1393190" cy="368300"/>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查询信息</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42" name="矩形 141"/>
          <p:cNvSpPr/>
          <p:nvPr/>
        </p:nvSpPr>
        <p:spPr bwMode="auto">
          <a:xfrm rot="16200000" flipH="1">
            <a:off x="2997258" y="2779373"/>
            <a:ext cx="45719" cy="4286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
        <p:nvSpPr>
          <p:cNvPr id="143" name="TextBox 142"/>
          <p:cNvSpPr txBox="1"/>
          <p:nvPr/>
        </p:nvSpPr>
        <p:spPr>
          <a:xfrm>
            <a:off x="3127323" y="2821694"/>
            <a:ext cx="1380110" cy="368300"/>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添加信息</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2" name="矩形 151"/>
          <p:cNvSpPr/>
          <p:nvPr/>
        </p:nvSpPr>
        <p:spPr bwMode="auto">
          <a:xfrm rot="16200000" flipH="1">
            <a:off x="6301968" y="2391036"/>
            <a:ext cx="46654" cy="2672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
        <p:nvSpPr>
          <p:cNvPr id="153" name="TextBox 152"/>
          <p:cNvSpPr txBox="1"/>
          <p:nvPr/>
        </p:nvSpPr>
        <p:spPr>
          <a:xfrm>
            <a:off x="6367285" y="2819085"/>
            <a:ext cx="1143008" cy="368300"/>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删除成绩</a:t>
            </a:r>
            <a:endParaRPr lang="zh-CN" altLang="en-US" dirty="0">
              <a:solidFill>
                <a:prstClr val="black"/>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8699181" y="157879"/>
            <a:ext cx="477064" cy="369332"/>
            <a:chOff x="8699181" y="157879"/>
            <a:chExt cx="477064" cy="369332"/>
          </a:xfrm>
        </p:grpSpPr>
        <p:sp>
          <p:nvSpPr>
            <p:cNvPr id="41" name="矩形 40"/>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42" name="TextBox 41"/>
            <p:cNvSpPr txBox="1"/>
            <p:nvPr/>
          </p:nvSpPr>
          <p:spPr>
            <a:xfrm>
              <a:off x="8699181" y="157879"/>
              <a:ext cx="477064" cy="369332"/>
            </a:xfrm>
            <a:prstGeom prst="rect">
              <a:avLst/>
            </a:prstGeom>
            <a:noFill/>
          </p:spPr>
          <p:txBody>
            <a:bodyPr wrap="square" rtlCol="0">
              <a:spAutoFit/>
            </a:bodyPr>
            <a:lstStyle/>
            <a:p>
              <a:pPr algn="ctr"/>
              <a:endParaRPr lang="zh-CN" altLang="en-US" dirty="0">
                <a:solidFill>
                  <a:prstClr val="white"/>
                </a:solidFill>
                <a:latin typeface="Segoe UI Light" panose="020B0502040204020203" pitchFamily="34" charset="0"/>
                <a:ea typeface="专业字体设计服务/WWW.ZTSGC.COM/" pitchFamily="2" charset="-122"/>
              </a:endParaRPr>
            </a:p>
          </p:txBody>
        </p:sp>
      </p:grpSp>
      <p:sp>
        <p:nvSpPr>
          <p:cNvPr id="4" name="Rectangle 5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solidFill>
                <a:prstClr val="black"/>
              </a:solidFill>
            </a:endParaRPr>
          </a:p>
        </p:txBody>
      </p:sp>
      <p:sp>
        <p:nvSpPr>
          <p:cNvPr id="98" name="TextBox 133"/>
          <p:cNvSpPr txBox="1"/>
          <p:nvPr/>
        </p:nvSpPr>
        <p:spPr>
          <a:xfrm rot="16583">
            <a:off x="6183946" y="1469273"/>
            <a:ext cx="995680" cy="337185"/>
          </a:xfrm>
          <a:prstGeom prst="rect">
            <a:avLst/>
          </a:prstGeom>
          <a:noFill/>
        </p:spPr>
        <p:txBody>
          <a:bodyPr wrap="non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成绩管理</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00" name="TextBox 140"/>
          <p:cNvSpPr txBox="1"/>
          <p:nvPr/>
        </p:nvSpPr>
        <p:spPr>
          <a:xfrm>
            <a:off x="3121745" y="3345576"/>
            <a:ext cx="1347250" cy="368300"/>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删除信息</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rot="16200000">
            <a:off x="2971505" y="3382750"/>
            <a:ext cx="45719" cy="4286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
        <p:nvSpPr>
          <p:cNvPr id="103" name="TextBox 150"/>
          <p:cNvSpPr txBox="1"/>
          <p:nvPr/>
        </p:nvSpPr>
        <p:spPr>
          <a:xfrm>
            <a:off x="4768697" y="3345576"/>
            <a:ext cx="1571636" cy="368300"/>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文件下载</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rot="16200000" flipH="1">
            <a:off x="4684239" y="3438404"/>
            <a:ext cx="45719" cy="2716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
        <p:nvSpPr>
          <p:cNvPr id="106" name="矩形 105"/>
          <p:cNvSpPr/>
          <p:nvPr/>
        </p:nvSpPr>
        <p:spPr bwMode="auto">
          <a:xfrm>
            <a:off x="6157596" y="2091360"/>
            <a:ext cx="45719" cy="14828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7" name="TextBox 152"/>
          <p:cNvSpPr txBox="1"/>
          <p:nvPr/>
        </p:nvSpPr>
        <p:spPr>
          <a:xfrm>
            <a:off x="6372976" y="2339314"/>
            <a:ext cx="1143008" cy="368300"/>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添加成绩</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08" name="矩形 107"/>
          <p:cNvSpPr/>
          <p:nvPr/>
        </p:nvSpPr>
        <p:spPr bwMode="auto">
          <a:xfrm rot="16200000" flipH="1">
            <a:off x="6293023" y="2871579"/>
            <a:ext cx="46654" cy="2672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
        <p:nvSpPr>
          <p:cNvPr id="149" name="TextBox 150"/>
          <p:cNvSpPr txBox="1"/>
          <p:nvPr/>
        </p:nvSpPr>
        <p:spPr>
          <a:xfrm>
            <a:off x="6347016" y="3363071"/>
            <a:ext cx="1571636" cy="368300"/>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编辑成绩</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54" name="矩形 153"/>
          <p:cNvSpPr/>
          <p:nvPr/>
        </p:nvSpPr>
        <p:spPr bwMode="auto">
          <a:xfrm rot="16200000" flipH="1">
            <a:off x="6267886" y="3419953"/>
            <a:ext cx="46654" cy="2672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 </a:t>
            </a:r>
            <a:endParaRPr lang="zh-CN" altLang="en-US" dirty="0">
              <a:solidFill>
                <a:prstClr val="white"/>
              </a:solidFill>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200" fill="hold"/>
                                        <p:tgtEl>
                                          <p:spTgt spid="40"/>
                                        </p:tgtEl>
                                        <p:attrNameLst>
                                          <p:attrName>ppt_x</p:attrName>
                                        </p:attrNameLst>
                                      </p:cBhvr>
                                      <p:tavLst>
                                        <p:tav tm="0">
                                          <p:val>
                                            <p:strVal val="1+#ppt_w/2"/>
                                          </p:val>
                                        </p:tav>
                                        <p:tav tm="100000">
                                          <p:val>
                                            <p:strVal val="#ppt_x"/>
                                          </p:val>
                                        </p:tav>
                                      </p:tavLst>
                                    </p:anim>
                                    <p:anim calcmode="lin" valueType="num">
                                      <p:cBhvr additive="base">
                                        <p:cTn id="8" dur="200" fill="hold"/>
                                        <p:tgtEl>
                                          <p:spTgt spid="40"/>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1000"/>
                                        <p:tgtEl>
                                          <p:spTgt spid="114"/>
                                        </p:tgtEl>
                                      </p:cBhvr>
                                    </p:animEffect>
                                    <p:anim calcmode="lin" valueType="num">
                                      <p:cBhvr>
                                        <p:cTn id="12" dur="1000" fill="hold"/>
                                        <p:tgtEl>
                                          <p:spTgt spid="114"/>
                                        </p:tgtEl>
                                        <p:attrNameLst>
                                          <p:attrName>ppt_x</p:attrName>
                                        </p:attrNameLst>
                                      </p:cBhvr>
                                      <p:tavLst>
                                        <p:tav tm="0">
                                          <p:val>
                                            <p:strVal val="#ppt_x"/>
                                          </p:val>
                                        </p:tav>
                                        <p:tav tm="100000">
                                          <p:val>
                                            <p:strVal val="#ppt_x"/>
                                          </p:val>
                                        </p:tav>
                                      </p:tavLst>
                                    </p:anim>
                                    <p:anim calcmode="lin" valueType="num">
                                      <p:cBhvr>
                                        <p:cTn id="13" dur="1000" fill="hold"/>
                                        <p:tgtEl>
                                          <p:spTgt spid="114"/>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wipe(left)">
                                      <p:cBhvr>
                                        <p:cTn id="21" dur="1000"/>
                                        <p:tgtEl>
                                          <p:spTgt spid="1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wipe(left)">
                                      <p:cBhvr>
                                        <p:cTn id="26" dur="5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wipe(down)">
                                      <p:cBhvr>
                                        <p:cTn id="31" dur="500"/>
                                        <p:tgtEl>
                                          <p:spTgt spid="1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wipe(down)">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down)">
                                      <p:cBhvr>
                                        <p:cTn id="41" dur="500"/>
                                        <p:tgtEl>
                                          <p:spTgt spid="13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down)">
                                      <p:cBhvr>
                                        <p:cTn id="44" dur="500"/>
                                        <p:tgtEl>
                                          <p:spTgt spid="13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wipe(down)">
                                      <p:cBhvr>
                                        <p:cTn id="47" dur="500"/>
                                        <p:tgtEl>
                                          <p:spTgt spid="14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down)">
                                      <p:cBhvr>
                                        <p:cTn id="50" dur="500"/>
                                        <p:tgtEl>
                                          <p:spTgt spid="10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down)">
                                      <p:cBhvr>
                                        <p:cTn id="55" dur="500"/>
                                        <p:tgtEl>
                                          <p:spTgt spid="14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43"/>
                                        </p:tgtEl>
                                        <p:attrNameLst>
                                          <p:attrName>style.visibility</p:attrName>
                                        </p:attrNameLst>
                                      </p:cBhvr>
                                      <p:to>
                                        <p:strVal val="visible"/>
                                      </p:to>
                                    </p:set>
                                    <p:animEffect transition="in" filter="wipe(down)">
                                      <p:cBhvr>
                                        <p:cTn id="58" dur="500"/>
                                        <p:tgtEl>
                                          <p:spTgt spid="14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wipe(down)">
                                      <p:cBhvr>
                                        <p:cTn id="61" dur="500"/>
                                        <p:tgtEl>
                                          <p:spTgt spid="10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wipe(down)">
                                      <p:cBhvr>
                                        <p:cTn id="66" dur="500"/>
                                        <p:tgtEl>
                                          <p:spTgt spid="14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wipe(down)">
                                      <p:cBhvr>
                                        <p:cTn id="69" dur="500"/>
                                        <p:tgtEl>
                                          <p:spTgt spid="10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down)">
                                      <p:cBhvr>
                                        <p:cTn id="72" dur="500"/>
                                        <p:tgtEl>
                                          <p:spTgt spid="10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wipe(down)">
                                      <p:cBhvr>
                                        <p:cTn id="77" dur="500"/>
                                        <p:tgtEl>
                                          <p:spTgt spid="10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52"/>
                                        </p:tgtEl>
                                        <p:attrNameLst>
                                          <p:attrName>style.visibility</p:attrName>
                                        </p:attrNameLst>
                                      </p:cBhvr>
                                      <p:to>
                                        <p:strVal val="visible"/>
                                      </p:to>
                                    </p:set>
                                    <p:animEffect transition="in" filter="wipe(down)">
                                      <p:cBhvr>
                                        <p:cTn id="80" dur="500"/>
                                        <p:tgtEl>
                                          <p:spTgt spid="152"/>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wipe(down)">
                                      <p:cBhvr>
                                        <p:cTn id="83" dur="500"/>
                                        <p:tgtEl>
                                          <p:spTgt spid="10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wipe(down)">
                                      <p:cBhvr>
                                        <p:cTn id="86" dur="500"/>
                                        <p:tgtEl>
                                          <p:spTgt spid="15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down)">
                                      <p:cBhvr>
                                        <p:cTn id="91" dur="500"/>
                                        <p:tgtEl>
                                          <p:spTgt spid="10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3"/>
                                        </p:tgtEl>
                                        <p:attrNameLst>
                                          <p:attrName>style.visibility</p:attrName>
                                        </p:attrNameLst>
                                      </p:cBhvr>
                                      <p:to>
                                        <p:strVal val="visible"/>
                                      </p:to>
                                    </p:set>
                                    <p:animEffect transition="in" filter="wipe(down)">
                                      <p:cBhvr>
                                        <p:cTn id="94" dur="500"/>
                                        <p:tgtEl>
                                          <p:spTgt spid="153"/>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wipe(down)">
                                      <p:cBhvr>
                                        <p:cTn id="9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ldLvl="0" animBg="1"/>
      <p:bldP spid="138" grpId="0" bldLvl="0" animBg="1"/>
      <p:bldP spid="139" grpId="0" bldLvl="0" animBg="1"/>
      <p:bldP spid="140" grpId="0" bldLvl="0" animBg="1"/>
      <p:bldP spid="141" grpId="0"/>
      <p:bldP spid="142" grpId="0" bldLvl="0" animBg="1"/>
      <p:bldP spid="143" grpId="0"/>
      <p:bldP spid="152" grpId="0" bldLvl="0" animBg="1"/>
      <p:bldP spid="153" grpId="0"/>
      <p:bldP spid="98" grpId="0"/>
      <p:bldP spid="100" grpId="0"/>
      <p:bldP spid="101" grpId="0" bldLvl="0" animBg="1"/>
      <p:bldP spid="103" grpId="0"/>
      <p:bldP spid="105" grpId="0" bldLvl="0" animBg="1"/>
      <p:bldP spid="106" grpId="0" bldLvl="0" animBg="1"/>
      <p:bldP spid="107" grpId="0"/>
      <p:bldP spid="108" grpId="0" bldLvl="0" animBg="1"/>
      <p:bldP spid="149" grpId="0"/>
      <p:bldP spid="15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H="1">
            <a:off x="213965" y="559595"/>
            <a:ext cx="4475173" cy="238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solidFill>
                <a:prstClr val="black"/>
              </a:solidFill>
            </a:endParaRPr>
          </a:p>
        </p:txBody>
      </p:sp>
      <p:sp>
        <p:nvSpPr>
          <p:cNvPr id="11" name="TextBox 5"/>
          <p:cNvSpPr txBox="1">
            <a:spLocks noChangeArrowheads="1"/>
          </p:cNvSpPr>
          <p:nvPr/>
        </p:nvSpPr>
        <p:spPr bwMode="auto">
          <a:xfrm>
            <a:off x="637427" y="211098"/>
            <a:ext cx="4094931"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solidFill>
                  <a:prstClr val="black"/>
                </a:solidFill>
              </a:rPr>
              <a:t>功能模块</a:t>
            </a:r>
            <a:r>
              <a:rPr lang="zh-CN" altLang="en-US" sz="2000" dirty="0" smtClean="0">
                <a:solidFill>
                  <a:prstClr val="black"/>
                </a:solidFill>
              </a:rPr>
              <a:t> </a:t>
            </a:r>
            <a:r>
              <a:rPr lang="zh-CN" altLang="en-US" sz="3600" dirty="0">
                <a:solidFill>
                  <a:prstClr val="black"/>
                </a:solidFill>
              </a:rPr>
              <a:t>主要功能</a:t>
            </a:r>
            <a:endParaRPr lang="en-US" altLang="zh-CN" sz="3600" dirty="0">
              <a:solidFill>
                <a:prstClr val="black"/>
              </a:solidFill>
            </a:endParaRPr>
          </a:p>
        </p:txBody>
      </p:sp>
      <p:grpSp>
        <p:nvGrpSpPr>
          <p:cNvPr id="13" name="组合 12"/>
          <p:cNvGrpSpPr/>
          <p:nvPr/>
        </p:nvGrpSpPr>
        <p:grpSpPr>
          <a:xfrm>
            <a:off x="8699181" y="157879"/>
            <a:ext cx="477064" cy="369332"/>
            <a:chOff x="8699181" y="157879"/>
            <a:chExt cx="477064" cy="369332"/>
          </a:xfrm>
        </p:grpSpPr>
        <p:sp>
          <p:nvSpPr>
            <p:cNvPr id="14" name="矩形 13"/>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15" name="TextBox 14"/>
            <p:cNvSpPr txBox="1"/>
            <p:nvPr/>
          </p:nvSpPr>
          <p:spPr>
            <a:xfrm>
              <a:off x="8699181" y="157879"/>
              <a:ext cx="477064" cy="369332"/>
            </a:xfrm>
            <a:prstGeom prst="rect">
              <a:avLst/>
            </a:prstGeom>
            <a:noFill/>
          </p:spPr>
          <p:txBody>
            <a:bodyPr wrap="square" rtlCol="0">
              <a:spAutoFit/>
            </a:bodyPr>
            <a:lstStyle/>
            <a:p>
              <a:pPr algn="ctr"/>
              <a:endParaRPr lang="zh-CN" altLang="en-US" dirty="0">
                <a:solidFill>
                  <a:prstClr val="white"/>
                </a:solidFill>
                <a:latin typeface="Segoe UI Light" panose="020B0502040204020203" pitchFamily="34" charset="0"/>
                <a:ea typeface="专业字体设计服务/WWW.ZTSGC.COM/" pitchFamily="2" charset="-122"/>
              </a:endParaRPr>
            </a:p>
          </p:txBody>
        </p:sp>
      </p:grpSp>
      <p:sp>
        <p:nvSpPr>
          <p:cNvPr id="4" name="矩形 3"/>
          <p:cNvSpPr/>
          <p:nvPr/>
        </p:nvSpPr>
        <p:spPr>
          <a:xfrm>
            <a:off x="1475728" y="1347302"/>
            <a:ext cx="6336704" cy="755015"/>
          </a:xfrm>
          <a:prstGeom prst="rect">
            <a:avLst/>
          </a:prstGeom>
        </p:spPr>
        <p:txBody>
          <a:bodyPr wrap="square">
            <a:spAutoFit/>
          </a:bodyPr>
          <a:lstStyle/>
          <a:p>
            <a:pPr>
              <a:lnSpc>
                <a:spcPct val="90000"/>
              </a:lnSpc>
            </a:pPr>
            <a:r>
              <a:rPr lang="zh-CN" altLang="en-US" sz="1600" dirty="0">
                <a:solidFill>
                  <a:prstClr val="black"/>
                </a:solidFill>
                <a:latin typeface="+mn-ea"/>
              </a:rPr>
              <a:t>学生信息管理：主要功能用来对学生的基本信息进行收集和录入。在学生信息保存在系统中的前提下，成绩录入需要输入学生资料，比如班级，学号，姓名。</a:t>
            </a:r>
            <a:endParaRPr lang="zh-CN" altLang="en-US" sz="1600" dirty="0">
              <a:solidFill>
                <a:prstClr val="black"/>
              </a:solidFill>
              <a:latin typeface="+mn-ea"/>
            </a:endParaRPr>
          </a:p>
        </p:txBody>
      </p:sp>
      <p:sp>
        <p:nvSpPr>
          <p:cNvPr id="16" name="泪滴形 15"/>
          <p:cNvSpPr/>
          <p:nvPr/>
        </p:nvSpPr>
        <p:spPr>
          <a:xfrm>
            <a:off x="1064159" y="1347302"/>
            <a:ext cx="288032" cy="288032"/>
          </a:xfrm>
          <a:prstGeom prst="teardrop">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prstClr val="white"/>
                </a:solidFill>
                <a:latin typeface="+mn-ea"/>
              </a:rPr>
              <a:t>1</a:t>
            </a:r>
            <a:endParaRPr lang="zh-CN" altLang="en-US" sz="1600" dirty="0">
              <a:solidFill>
                <a:prstClr val="white"/>
              </a:solidFill>
              <a:latin typeface="+mn-ea"/>
            </a:endParaRPr>
          </a:p>
        </p:txBody>
      </p:sp>
      <p:sp>
        <p:nvSpPr>
          <p:cNvPr id="17" name="泪滴形 16"/>
          <p:cNvSpPr/>
          <p:nvPr/>
        </p:nvSpPr>
        <p:spPr>
          <a:xfrm>
            <a:off x="1064215" y="2138695"/>
            <a:ext cx="288032" cy="288032"/>
          </a:xfrm>
          <a:prstGeom prst="teardrop">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prstClr val="white"/>
                </a:solidFill>
                <a:latin typeface="+mn-ea"/>
              </a:rPr>
              <a:t>2</a:t>
            </a:r>
            <a:endParaRPr lang="zh-CN" altLang="en-US" sz="1600" dirty="0">
              <a:solidFill>
                <a:prstClr val="white"/>
              </a:solidFill>
              <a:latin typeface="+mn-ea"/>
            </a:endParaRPr>
          </a:p>
        </p:txBody>
      </p:sp>
      <p:sp>
        <p:nvSpPr>
          <p:cNvPr id="18" name="泪滴形 17"/>
          <p:cNvSpPr/>
          <p:nvPr/>
        </p:nvSpPr>
        <p:spPr>
          <a:xfrm>
            <a:off x="1053263" y="2971834"/>
            <a:ext cx="288032" cy="288032"/>
          </a:xfrm>
          <a:prstGeom prst="teardrop">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prstClr val="white"/>
                </a:solidFill>
                <a:latin typeface="+mn-ea"/>
              </a:rPr>
              <a:t>3</a:t>
            </a:r>
            <a:endParaRPr lang="zh-CN" altLang="en-US" sz="1600" dirty="0">
              <a:solidFill>
                <a:prstClr val="white"/>
              </a:solidFill>
              <a:latin typeface="+mn-ea"/>
            </a:endParaRPr>
          </a:p>
        </p:txBody>
      </p:sp>
      <p:sp>
        <p:nvSpPr>
          <p:cNvPr id="5" name="矩形 4"/>
          <p:cNvSpPr/>
          <p:nvPr/>
        </p:nvSpPr>
        <p:spPr>
          <a:xfrm>
            <a:off x="1522094" y="2094245"/>
            <a:ext cx="6435689" cy="829945"/>
          </a:xfrm>
          <a:prstGeom prst="rect">
            <a:avLst/>
          </a:prstGeom>
        </p:spPr>
        <p:txBody>
          <a:bodyPr wrap="square">
            <a:spAutoFit/>
          </a:bodyPr>
          <a:lstStyle/>
          <a:p>
            <a:r>
              <a:rPr lang="zh-CN" altLang="en-US" sz="1600" dirty="0">
                <a:solidFill>
                  <a:prstClr val="black"/>
                </a:solidFill>
                <a:latin typeface="+mn-ea"/>
              </a:rPr>
              <a:t>文件读写管理：主要功能用来对课程成绩的基本信息进行收集和录入。在课程成绩信息保存在系统中的前提下，成绩录入需要输入课程资料，比如课程号,学时,学分。</a:t>
            </a:r>
            <a:endParaRPr lang="zh-CN" altLang="en-US" sz="1600" dirty="0">
              <a:solidFill>
                <a:prstClr val="black"/>
              </a:solidFill>
              <a:latin typeface="+mn-ea"/>
            </a:endParaRPr>
          </a:p>
        </p:txBody>
      </p:sp>
      <p:sp>
        <p:nvSpPr>
          <p:cNvPr id="7" name="矩形 6"/>
          <p:cNvSpPr/>
          <p:nvPr/>
        </p:nvSpPr>
        <p:spPr>
          <a:xfrm>
            <a:off x="1476022" y="2971754"/>
            <a:ext cx="6336704" cy="583565"/>
          </a:xfrm>
          <a:prstGeom prst="rect">
            <a:avLst/>
          </a:prstGeom>
        </p:spPr>
        <p:txBody>
          <a:bodyPr wrap="square">
            <a:spAutoFit/>
          </a:bodyPr>
          <a:lstStyle/>
          <a:p>
            <a:r>
              <a:rPr lang="zh-CN" altLang="en-US" sz="1600" dirty="0">
                <a:solidFill>
                  <a:prstClr val="black"/>
                </a:solidFill>
                <a:latin typeface="+mn-ea"/>
              </a:rPr>
              <a:t>成绩信息管理：主要功能用来对学生的成绩进行收集和录入。在准确录入学生资料后，就可以对该学生的各科成绩进行保存</a:t>
            </a:r>
            <a:r>
              <a:rPr lang="zh-CN" altLang="en-US" sz="1600" dirty="0">
                <a:solidFill>
                  <a:prstClr val="black"/>
                </a:solidFill>
                <a:latin typeface="+mn-ea"/>
              </a:rPr>
              <a:t>下载。</a:t>
            </a:r>
            <a:endParaRPr lang="zh-CN" altLang="en-US" sz="1600" dirty="0">
              <a:solidFill>
                <a:prstClr val="black"/>
              </a:solidFill>
              <a:latin typeface="+mn-ea"/>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 fill="hold"/>
                                        <p:tgtEl>
                                          <p:spTgt spid="13"/>
                                        </p:tgtEl>
                                        <p:attrNameLst>
                                          <p:attrName>ppt_x</p:attrName>
                                        </p:attrNameLst>
                                      </p:cBhvr>
                                      <p:tavLst>
                                        <p:tav tm="0">
                                          <p:val>
                                            <p:strVal val="1+#ppt_w/2"/>
                                          </p:val>
                                        </p:tav>
                                        <p:tav tm="100000">
                                          <p:val>
                                            <p:strVal val="#ppt_x"/>
                                          </p:val>
                                        </p:tav>
                                      </p:tavLst>
                                    </p:anim>
                                    <p:anim calcmode="lin" valueType="num">
                                      <p:cBhvr additive="base">
                                        <p:cTn id="8" dur="2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2790850" y="1990725"/>
            <a:ext cx="0" cy="72390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26" name="直接连接符 25"/>
          <p:cNvCxnSpPr/>
          <p:nvPr/>
        </p:nvCxnSpPr>
        <p:spPr>
          <a:xfrm flipH="1">
            <a:off x="1691680" y="1990725"/>
            <a:ext cx="1097584" cy="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27" name="直接连接符 26"/>
          <p:cNvCxnSpPr/>
          <p:nvPr/>
        </p:nvCxnSpPr>
        <p:spPr>
          <a:xfrm>
            <a:off x="2790850" y="2714625"/>
            <a:ext cx="0" cy="73660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28" name="直接连接符 27"/>
          <p:cNvCxnSpPr/>
          <p:nvPr/>
        </p:nvCxnSpPr>
        <p:spPr>
          <a:xfrm flipH="1">
            <a:off x="467547" y="3451225"/>
            <a:ext cx="1224135" cy="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29" name="直接连接符 28"/>
          <p:cNvCxnSpPr/>
          <p:nvPr/>
        </p:nvCxnSpPr>
        <p:spPr>
          <a:xfrm flipH="1">
            <a:off x="467547" y="1990725"/>
            <a:ext cx="1224135" cy="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30" name="直接连接符 29"/>
          <p:cNvCxnSpPr/>
          <p:nvPr/>
        </p:nvCxnSpPr>
        <p:spPr>
          <a:xfrm>
            <a:off x="467544" y="1990725"/>
            <a:ext cx="0" cy="72390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31" name="直接连接符 30"/>
          <p:cNvCxnSpPr/>
          <p:nvPr/>
        </p:nvCxnSpPr>
        <p:spPr>
          <a:xfrm>
            <a:off x="467544" y="2714625"/>
            <a:ext cx="0" cy="73660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32" name="直接连接符 31"/>
          <p:cNvCxnSpPr/>
          <p:nvPr/>
        </p:nvCxnSpPr>
        <p:spPr>
          <a:xfrm flipH="1">
            <a:off x="1691682" y="3451225"/>
            <a:ext cx="1099171" cy="0"/>
          </a:xfrm>
          <a:prstGeom prst="line">
            <a:avLst/>
          </a:prstGeom>
          <a:ln w="9525">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33" name="直接连接符 32"/>
          <p:cNvCxnSpPr/>
          <p:nvPr/>
        </p:nvCxnSpPr>
        <p:spPr>
          <a:xfrm flipV="1">
            <a:off x="2800623" y="2355850"/>
            <a:ext cx="422275" cy="0"/>
          </a:xfrm>
          <a:prstGeom prst="line">
            <a:avLst/>
          </a:prstGeom>
          <a:ln>
            <a:solidFill>
              <a:srgbClr val="04AEDA"/>
            </a:solidFill>
          </a:ln>
        </p:spPr>
        <p:style>
          <a:lnRef idx="1">
            <a:schemeClr val="accent2"/>
          </a:lnRef>
          <a:fillRef idx="3">
            <a:schemeClr val="accent2"/>
          </a:fillRef>
          <a:effectRef idx="2">
            <a:schemeClr val="accent2"/>
          </a:effectRef>
          <a:fontRef idx="minor">
            <a:schemeClr val="lt1"/>
          </a:fontRef>
        </p:style>
      </p:cxnSp>
      <p:cxnSp>
        <p:nvCxnSpPr>
          <p:cNvPr id="34" name="直接连接符 33"/>
          <p:cNvCxnSpPr/>
          <p:nvPr/>
        </p:nvCxnSpPr>
        <p:spPr>
          <a:xfrm>
            <a:off x="3222898" y="1737377"/>
            <a:ext cx="0" cy="1973547"/>
          </a:xfrm>
          <a:prstGeom prst="line">
            <a:avLst/>
          </a:prstGeom>
          <a:ln>
            <a:solidFill>
              <a:srgbClr val="04AEDA"/>
            </a:solidFill>
          </a:ln>
        </p:spPr>
        <p:style>
          <a:lnRef idx="1">
            <a:schemeClr val="accent2"/>
          </a:lnRef>
          <a:fillRef idx="3">
            <a:schemeClr val="accent2"/>
          </a:fillRef>
          <a:effectRef idx="2">
            <a:schemeClr val="accent2"/>
          </a:effectRef>
          <a:fontRef idx="minor">
            <a:schemeClr val="lt1"/>
          </a:fontRef>
        </p:style>
      </p:cxnSp>
      <p:pic>
        <p:nvPicPr>
          <p:cNvPr id="2050" name="Picture 2" descr="C:\Users\iamisis\Desktop\图片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2510" y="2091537"/>
            <a:ext cx="2088232" cy="1285558"/>
          </a:xfrm>
          <a:prstGeom prst="rect">
            <a:avLst/>
          </a:prstGeom>
          <a:ln w="9525">
            <a:solidFill>
              <a:srgbClr val="04AEDA"/>
            </a:solidFill>
          </a:ln>
          <a:extLst>
            <a:ext uri="{909E8E84-426E-40DD-AFC4-6F175D3DCCD1}">
              <a14:hiddenFill xmlns:a14="http://schemas.microsoft.com/office/drawing/2010/main">
                <a:solidFill>
                  <a:srgbClr val="FFFFFF"/>
                </a:solidFill>
              </a14:hiddenFill>
            </a:ext>
          </a:extLst>
        </p:spPr>
      </p:pic>
      <p:sp>
        <p:nvSpPr>
          <p:cNvPr id="58" name="矩形 57"/>
          <p:cNvSpPr/>
          <p:nvPr/>
        </p:nvSpPr>
        <p:spPr>
          <a:xfrm>
            <a:off x="3491880" y="1737377"/>
            <a:ext cx="1548172" cy="355079"/>
          </a:xfrm>
          <a:prstGeom prst="rect">
            <a:avLst/>
          </a:prstGeom>
          <a:noFill/>
          <a:ln>
            <a:solidFill>
              <a:srgbClr val="04AEDA"/>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课程表</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0" name="矩形 59"/>
          <p:cNvSpPr/>
          <p:nvPr/>
        </p:nvSpPr>
        <p:spPr>
          <a:xfrm>
            <a:off x="3491880" y="2816355"/>
            <a:ext cx="1548172" cy="355079"/>
          </a:xfrm>
          <a:prstGeom prst="rect">
            <a:avLst/>
          </a:prstGeom>
          <a:noFill/>
          <a:ln>
            <a:solidFill>
              <a:srgbClr val="04AEDA"/>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200" dirty="0">
                <a:solidFill>
                  <a:prstClr val="black"/>
                </a:solidFill>
                <a:latin typeface="微软雅黑" panose="020B0503020204020204" pitchFamily="34" charset="-122"/>
                <a:ea typeface="微软雅黑" panose="020B0503020204020204" pitchFamily="34" charset="-122"/>
              </a:rPr>
              <a:t>学生信息表</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2" name="矩形 61"/>
          <p:cNvSpPr/>
          <p:nvPr/>
        </p:nvSpPr>
        <p:spPr>
          <a:xfrm>
            <a:off x="3491658" y="1737222"/>
            <a:ext cx="1548172" cy="355079"/>
          </a:xfrm>
          <a:prstGeom prst="rect">
            <a:avLst/>
          </a:prstGeom>
          <a:solidFill>
            <a:srgbClr val="04AEDA"/>
          </a:solidFill>
          <a:ln>
            <a:solidFill>
              <a:srgbClr val="04AEDA"/>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classn</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表</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3" name="矩形 62"/>
          <p:cNvSpPr/>
          <p:nvPr/>
        </p:nvSpPr>
        <p:spPr>
          <a:xfrm>
            <a:off x="5292080" y="1736459"/>
            <a:ext cx="1548172" cy="355079"/>
          </a:xfrm>
          <a:prstGeom prst="rect">
            <a:avLst/>
          </a:prstGeom>
          <a:noFill/>
          <a:ln>
            <a:solidFill>
              <a:srgbClr val="04AEDA"/>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200" dirty="0" smtClean="0">
                <a:solidFill>
                  <a:prstClr val="black"/>
                </a:solidFill>
                <a:latin typeface="微软雅黑" panose="020B0503020204020204" pitchFamily="34" charset="-122"/>
                <a:ea typeface="微软雅黑" panose="020B0503020204020204" pitchFamily="34" charset="-122"/>
              </a:rPr>
              <a:t>  </a:t>
            </a:r>
            <a:r>
              <a:rPr lang="zh-CN" altLang="en-US" sz="1200" dirty="0" smtClean="0">
                <a:solidFill>
                  <a:prstClr val="black"/>
                </a:solidFill>
                <a:latin typeface="微软雅黑" panose="020B0503020204020204" pitchFamily="34" charset="-122"/>
                <a:ea typeface="微软雅黑" panose="020B0503020204020204" pitchFamily="34" charset="-122"/>
              </a:rPr>
              <a:t>课程表</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4" name="矩形 63"/>
          <p:cNvSpPr/>
          <p:nvPr/>
        </p:nvSpPr>
        <p:spPr>
          <a:xfrm>
            <a:off x="5292080" y="2275948"/>
            <a:ext cx="1584176" cy="355079"/>
          </a:xfrm>
          <a:prstGeom prst="rect">
            <a:avLst/>
          </a:prstGeom>
          <a:noFill/>
          <a:ln>
            <a:solidFill>
              <a:srgbClr val="04AEDA"/>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200" dirty="0" smtClean="0">
                <a:solidFill>
                  <a:prstClr val="black"/>
                </a:solidFill>
                <a:latin typeface="微软雅黑" panose="020B0503020204020204" pitchFamily="34" charset="-122"/>
                <a:ea typeface="微软雅黑" panose="020B0503020204020204" pitchFamily="34" charset="-122"/>
              </a:rPr>
              <a:t>  </a:t>
            </a:r>
            <a:r>
              <a:rPr lang="zh-CN" altLang="en-US" sz="1200" dirty="0" smtClean="0">
                <a:solidFill>
                  <a:prstClr val="black"/>
                </a:solidFill>
                <a:latin typeface="微软雅黑" panose="020B0503020204020204" pitchFamily="34" charset="-122"/>
                <a:ea typeface="微软雅黑" panose="020B0503020204020204" pitchFamily="34" charset="-122"/>
              </a:rPr>
              <a:t>成绩</a:t>
            </a:r>
            <a:r>
              <a:rPr lang="zh-CN" altLang="en-US" sz="1200" dirty="0" smtClean="0">
                <a:solidFill>
                  <a:prstClr val="black"/>
                </a:solidFill>
                <a:latin typeface="微软雅黑" panose="020B0503020204020204" pitchFamily="34" charset="-122"/>
                <a:ea typeface="微软雅黑" panose="020B0503020204020204" pitchFamily="34" charset="-122"/>
              </a:rPr>
              <a:t>表</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5" name="矩形 64"/>
          <p:cNvSpPr/>
          <p:nvPr/>
        </p:nvSpPr>
        <p:spPr>
          <a:xfrm>
            <a:off x="5292080" y="2815437"/>
            <a:ext cx="1656184" cy="355079"/>
          </a:xfrm>
          <a:prstGeom prst="rect">
            <a:avLst/>
          </a:prstGeom>
          <a:noFill/>
          <a:ln>
            <a:solidFill>
              <a:srgbClr val="04AEDA"/>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68" name="矩形 67"/>
          <p:cNvSpPr/>
          <p:nvPr/>
        </p:nvSpPr>
        <p:spPr>
          <a:xfrm>
            <a:off x="3491688" y="2816071"/>
            <a:ext cx="1548172" cy="355079"/>
          </a:xfrm>
          <a:prstGeom prst="rect">
            <a:avLst/>
          </a:prstGeom>
          <a:solidFill>
            <a:srgbClr val="04AEDA"/>
          </a:solidFill>
          <a:ln>
            <a:solidFill>
              <a:srgbClr val="04AEDA"/>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student</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表</a:t>
            </a:r>
            <a:endParaRPr lang="en-US" altLang="zh-CN"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1" name="矩形 70"/>
          <p:cNvSpPr/>
          <p:nvPr/>
        </p:nvSpPr>
        <p:spPr>
          <a:xfrm>
            <a:off x="3491587" y="2277105"/>
            <a:ext cx="1584176" cy="355079"/>
          </a:xfrm>
          <a:prstGeom prst="rect">
            <a:avLst/>
          </a:prstGeom>
          <a:solidFill>
            <a:srgbClr val="04AEDA"/>
          </a:solidFill>
          <a:ln>
            <a:solidFill>
              <a:srgbClr val="04AEDA"/>
            </a:solidFill>
          </a:ln>
        </p:spPr>
        <p:style>
          <a:lnRef idx="1">
            <a:schemeClr val="accent2"/>
          </a:lnRef>
          <a:fillRef idx="2">
            <a:schemeClr val="accent2"/>
          </a:fillRef>
          <a:effectRef idx="1">
            <a:schemeClr val="accent2"/>
          </a:effectRef>
          <a:fontRef idx="minor">
            <a:schemeClr val="dk1"/>
          </a:fontRef>
        </p:style>
        <p:txBody>
          <a:bodyPr rtlCol="0" anchor="ctr"/>
          <a:lstStyle/>
          <a:p>
            <a:pPr indent="304800" algn="ctr">
              <a:lnSpc>
                <a:spcPct val="150000"/>
              </a:lnSpc>
            </a:pPr>
            <a:r>
              <a:rPr lang="en-US" altLang="zh-CN" sz="1200" kern="100" dirty="0" smtClean="0">
                <a:solidFill>
                  <a:prstClr val="white"/>
                </a:solidFill>
                <a:latin typeface="微软雅黑" panose="020B0503020204020204" pitchFamily="34" charset="-122"/>
                <a:ea typeface="微软雅黑" panose="020B0503020204020204" pitchFamily="34" charset="-122"/>
                <a:cs typeface="Times New Roman" panose="02020603050405020304"/>
              </a:rPr>
              <a:t>score</a:t>
            </a:r>
            <a:r>
              <a:rPr lang="zh-CN" altLang="en-US" sz="1200" kern="100" dirty="0" smtClean="0">
                <a:solidFill>
                  <a:prstClr val="white"/>
                </a:solidFill>
                <a:latin typeface="微软雅黑" panose="020B0503020204020204" pitchFamily="34" charset="-122"/>
                <a:ea typeface="微软雅黑" panose="020B0503020204020204" pitchFamily="34" charset="-122"/>
                <a:cs typeface="Times New Roman" panose="02020603050405020304"/>
              </a:rPr>
              <a:t>表</a:t>
            </a:r>
            <a:endParaRPr lang="zh-CN" altLang="zh-CN" sz="1200" kern="100" dirty="0">
              <a:solidFill>
                <a:prstClr val="white"/>
              </a:solidFill>
              <a:latin typeface="微软雅黑" panose="020B0503020204020204" pitchFamily="34" charset="-122"/>
              <a:ea typeface="微软雅黑" panose="020B0503020204020204" pitchFamily="34" charset="-122"/>
              <a:cs typeface="Times New Roman" panose="02020603050405020304"/>
            </a:endParaRPr>
          </a:p>
        </p:txBody>
      </p:sp>
      <p:sp>
        <p:nvSpPr>
          <p:cNvPr id="35" name="13 CuadroTexto"/>
          <p:cNvSpPr txBox="1"/>
          <p:nvPr/>
        </p:nvSpPr>
        <p:spPr>
          <a:xfrm>
            <a:off x="7667191" y="4823049"/>
            <a:ext cx="341760" cy="276999"/>
          </a:xfrm>
          <a:prstGeom prst="rect">
            <a:avLst/>
          </a:prstGeom>
          <a:noFill/>
        </p:spPr>
        <p:txBody>
          <a:bodyPr wrap="none" rtlCol="0">
            <a:spAutoFit/>
          </a:bodyPr>
          <a:lstStyle/>
          <a:p>
            <a:pPr algn="ctr"/>
            <a:r>
              <a:rPr lang="en-US" altLang="zh-CN" sz="1200" b="1" dirty="0" smtClean="0">
                <a:solidFill>
                  <a:srgbClr val="04AEDA"/>
                </a:solidFill>
              </a:rPr>
              <a:t>11</a:t>
            </a:r>
            <a:endParaRPr lang="es-ES" sz="1200" b="1" dirty="0">
              <a:solidFill>
                <a:srgbClr val="04AEDA"/>
              </a:solidFill>
            </a:endParaRPr>
          </a:p>
        </p:txBody>
      </p:sp>
      <p:cxnSp>
        <p:nvCxnSpPr>
          <p:cNvPr id="36" name="直接连接符 35"/>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solidFill>
                <a:prstClr val="black"/>
              </a:solidFill>
            </a:endParaRPr>
          </a:p>
        </p:txBody>
      </p:sp>
      <p:sp>
        <p:nvSpPr>
          <p:cNvPr id="38" name="TextBox 5"/>
          <p:cNvSpPr txBox="1">
            <a:spLocks noChangeArrowheads="1"/>
          </p:cNvSpPr>
          <p:nvPr/>
        </p:nvSpPr>
        <p:spPr bwMode="auto">
          <a:xfrm>
            <a:off x="560314"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solidFill>
                  <a:prstClr val="black"/>
                </a:solidFill>
              </a:rPr>
              <a:t>数据库设计</a:t>
            </a:r>
            <a:endParaRPr lang="en-US" altLang="zh-CN" sz="3600" dirty="0">
              <a:solidFill>
                <a:prstClr val="black"/>
              </a:solidFill>
            </a:endParaRPr>
          </a:p>
        </p:txBody>
      </p:sp>
      <p:cxnSp>
        <p:nvCxnSpPr>
          <p:cNvPr id="43" name="直接连接符 42"/>
          <p:cNvCxnSpPr/>
          <p:nvPr/>
        </p:nvCxnSpPr>
        <p:spPr>
          <a:xfrm>
            <a:off x="755576" y="1779662"/>
            <a:ext cx="158417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27584" y="1347614"/>
            <a:ext cx="1368152" cy="369332"/>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基本表设计</a:t>
            </a:r>
            <a:endParaRPr lang="zh-CN" altLang="en-US" dirty="0">
              <a:solidFill>
                <a:prstClr val="black"/>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8699181" y="157879"/>
            <a:ext cx="477064" cy="369332"/>
            <a:chOff x="8699181" y="157879"/>
            <a:chExt cx="477064" cy="369332"/>
          </a:xfrm>
        </p:grpSpPr>
        <p:sp>
          <p:nvSpPr>
            <p:cNvPr id="46" name="矩形 45"/>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47" name="TextBox 46"/>
            <p:cNvSpPr txBox="1"/>
            <p:nvPr/>
          </p:nvSpPr>
          <p:spPr>
            <a:xfrm>
              <a:off x="8699181" y="157879"/>
              <a:ext cx="477064" cy="369332"/>
            </a:xfrm>
            <a:prstGeom prst="rect">
              <a:avLst/>
            </a:prstGeom>
            <a:noFill/>
          </p:spPr>
          <p:txBody>
            <a:bodyPr wrap="square" rtlCol="0">
              <a:spAutoFit/>
            </a:bodyPr>
            <a:lstStyle/>
            <a:p>
              <a:pPr algn="ctr"/>
              <a:endParaRPr lang="zh-CN" altLang="en-US" dirty="0">
                <a:solidFill>
                  <a:prstClr val="white"/>
                </a:solidFill>
                <a:latin typeface="Segoe UI Light" panose="020B0502040204020203" pitchFamily="34" charset="0"/>
                <a:ea typeface="专业字体设计服务/WWW.ZTSGC.COM/" pitchFamily="2" charset="-122"/>
              </a:endParaRPr>
            </a:p>
          </p:txBody>
        </p:sp>
      </p:grpSp>
      <p:sp>
        <p:nvSpPr>
          <p:cNvPr id="2" name="文本框 1"/>
          <p:cNvSpPr txBox="1"/>
          <p:nvPr/>
        </p:nvSpPr>
        <p:spPr>
          <a:xfrm>
            <a:off x="5457190" y="2847975"/>
            <a:ext cx="1325880" cy="368300"/>
          </a:xfrm>
          <a:prstGeom prst="rect">
            <a:avLst/>
          </a:prstGeom>
          <a:noFill/>
        </p:spPr>
        <p:txBody>
          <a:bodyPr wrap="none" rtlCol="0">
            <a:spAutoFit/>
          </a:bodyPr>
          <a:p>
            <a:r>
              <a:rPr lang="zh-CN" altLang="en-US"/>
              <a:t>学生信息</a:t>
            </a:r>
            <a:r>
              <a:rPr lang="zh-CN" altLang="en-US"/>
              <a:t>表</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200" fill="hold"/>
                                        <p:tgtEl>
                                          <p:spTgt spid="45"/>
                                        </p:tgtEl>
                                        <p:attrNameLst>
                                          <p:attrName>ppt_x</p:attrName>
                                        </p:attrNameLst>
                                      </p:cBhvr>
                                      <p:tavLst>
                                        <p:tav tm="0">
                                          <p:val>
                                            <p:strVal val="1+#ppt_w/2"/>
                                          </p:val>
                                        </p:tav>
                                        <p:tav tm="100000">
                                          <p:val>
                                            <p:strVal val="#ppt_x"/>
                                          </p:val>
                                        </p:tav>
                                      </p:tavLst>
                                    </p:anim>
                                    <p:anim calcmode="lin" valueType="num">
                                      <p:cBhvr additive="base">
                                        <p:cTn id="8" dur="2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slide(fromBottom)">
                                      <p:cBhvr>
                                        <p:cTn id="13" dur="500"/>
                                        <p:tgtEl>
                                          <p:spTgt spid="44"/>
                                        </p:tgtEl>
                                      </p:cBhvr>
                                    </p:animEffect>
                                  </p:childTnLst>
                                </p:cTn>
                              </p:par>
                              <p:par>
                                <p:cTn id="14" presetID="12" presetClass="entr" presetSubtype="4"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slide(fromBottom)">
                                      <p:cBhvr>
                                        <p:cTn id="16" dur="500"/>
                                        <p:tgtEl>
                                          <p:spTgt spid="43"/>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dissolve">
                                      <p:cBhvr>
                                        <p:cTn id="20" dur="1000"/>
                                        <p:tgtEl>
                                          <p:spTgt spid="2050"/>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100"/>
                                        <p:tgtEl>
                                          <p:spTgt spid="25"/>
                                        </p:tgtEl>
                                      </p:cBhvr>
                                    </p:animEffect>
                                  </p:childTnLst>
                                </p:cTn>
                              </p:par>
                              <p:par>
                                <p:cTn id="25" presetID="22" presetClass="exit" presetSubtype="4" fill="hold" nodeType="withEffect">
                                  <p:stCondLst>
                                    <p:cond delay="100"/>
                                  </p:stCondLst>
                                  <p:childTnLst>
                                    <p:animEffect transition="out" filter="wipe(down)">
                                      <p:cBhvr>
                                        <p:cTn id="26" dur="100"/>
                                        <p:tgtEl>
                                          <p:spTgt spid="25"/>
                                        </p:tgtEl>
                                      </p:cBhvr>
                                    </p:animEffect>
                                    <p:set>
                                      <p:cBhvr>
                                        <p:cTn id="27" dur="1" fill="hold">
                                          <p:stCondLst>
                                            <p:cond delay="99"/>
                                          </p:stCondLst>
                                        </p:cTn>
                                        <p:tgtEl>
                                          <p:spTgt spid="25"/>
                                        </p:tgtEl>
                                        <p:attrNameLst>
                                          <p:attrName>style.visibility</p:attrName>
                                        </p:attrNameLst>
                                      </p:cBhvr>
                                      <p:to>
                                        <p:strVal val="hidden"/>
                                      </p:to>
                                    </p:set>
                                  </p:childTnLst>
                                </p:cTn>
                              </p:par>
                              <p:par>
                                <p:cTn id="28" presetID="22" presetClass="entr" presetSubtype="2" fill="hold" nodeType="withEffect">
                                  <p:stCondLst>
                                    <p:cond delay="10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100"/>
                                        <p:tgtEl>
                                          <p:spTgt spid="26"/>
                                        </p:tgtEl>
                                      </p:cBhvr>
                                    </p:animEffect>
                                  </p:childTnLst>
                                </p:cTn>
                              </p:par>
                              <p:par>
                                <p:cTn id="31" presetID="22" presetClass="exit" presetSubtype="2" fill="hold" nodeType="withEffect">
                                  <p:stCondLst>
                                    <p:cond delay="200"/>
                                  </p:stCondLst>
                                  <p:childTnLst>
                                    <p:animEffect transition="out" filter="wipe(right)">
                                      <p:cBhvr>
                                        <p:cTn id="32" dur="100"/>
                                        <p:tgtEl>
                                          <p:spTgt spid="26"/>
                                        </p:tgtEl>
                                      </p:cBhvr>
                                    </p:animEffect>
                                    <p:set>
                                      <p:cBhvr>
                                        <p:cTn id="33" dur="1" fill="hold">
                                          <p:stCondLst>
                                            <p:cond delay="99"/>
                                          </p:stCondLst>
                                        </p:cTn>
                                        <p:tgtEl>
                                          <p:spTgt spid="26"/>
                                        </p:tgtEl>
                                        <p:attrNameLst>
                                          <p:attrName>style.visibility</p:attrName>
                                        </p:attrNameLst>
                                      </p:cBhvr>
                                      <p:to>
                                        <p:strVal val="hidden"/>
                                      </p:to>
                                    </p:set>
                                  </p:childTnLst>
                                </p:cTn>
                              </p:par>
                              <p:par>
                                <p:cTn id="34" presetID="22" presetClass="entr" presetSubtype="2" fill="hold" nodeType="withEffect">
                                  <p:stCondLst>
                                    <p:cond delay="20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100"/>
                                        <p:tgtEl>
                                          <p:spTgt spid="29"/>
                                        </p:tgtEl>
                                      </p:cBhvr>
                                    </p:animEffect>
                                  </p:childTnLst>
                                </p:cTn>
                              </p:par>
                              <p:par>
                                <p:cTn id="37" presetID="22" presetClass="exit" presetSubtype="2" fill="hold" nodeType="withEffect">
                                  <p:stCondLst>
                                    <p:cond delay="300"/>
                                  </p:stCondLst>
                                  <p:childTnLst>
                                    <p:animEffect transition="out" filter="wipe(right)">
                                      <p:cBhvr>
                                        <p:cTn id="38" dur="100"/>
                                        <p:tgtEl>
                                          <p:spTgt spid="29"/>
                                        </p:tgtEl>
                                      </p:cBhvr>
                                    </p:animEffect>
                                    <p:set>
                                      <p:cBhvr>
                                        <p:cTn id="39" dur="1" fill="hold">
                                          <p:stCondLst>
                                            <p:cond delay="99"/>
                                          </p:stCondLst>
                                        </p:cTn>
                                        <p:tgtEl>
                                          <p:spTgt spid="29"/>
                                        </p:tgtEl>
                                        <p:attrNameLst>
                                          <p:attrName>style.visibility</p:attrName>
                                        </p:attrNameLst>
                                      </p:cBhvr>
                                      <p:to>
                                        <p:strVal val="hidden"/>
                                      </p:to>
                                    </p:set>
                                  </p:childTnLst>
                                </p:cTn>
                              </p:par>
                              <p:par>
                                <p:cTn id="40" presetID="22" presetClass="entr" presetSubtype="1" fill="hold" nodeType="withEffect">
                                  <p:stCondLst>
                                    <p:cond delay="30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100"/>
                                        <p:tgtEl>
                                          <p:spTgt spid="30"/>
                                        </p:tgtEl>
                                      </p:cBhvr>
                                    </p:animEffect>
                                  </p:childTnLst>
                                </p:cTn>
                              </p:par>
                              <p:par>
                                <p:cTn id="43" presetID="22" presetClass="exit" presetSubtype="1" fill="hold" nodeType="withEffect">
                                  <p:stCondLst>
                                    <p:cond delay="400"/>
                                  </p:stCondLst>
                                  <p:childTnLst>
                                    <p:animEffect transition="out" filter="wipe(up)">
                                      <p:cBhvr>
                                        <p:cTn id="44" dur="100"/>
                                        <p:tgtEl>
                                          <p:spTgt spid="30"/>
                                        </p:tgtEl>
                                      </p:cBhvr>
                                    </p:animEffect>
                                    <p:set>
                                      <p:cBhvr>
                                        <p:cTn id="45" dur="1" fill="hold">
                                          <p:stCondLst>
                                            <p:cond delay="99"/>
                                          </p:stCondLst>
                                        </p:cTn>
                                        <p:tgtEl>
                                          <p:spTgt spid="30"/>
                                        </p:tgtEl>
                                        <p:attrNameLst>
                                          <p:attrName>style.visibility</p:attrName>
                                        </p:attrNameLst>
                                      </p:cBhvr>
                                      <p:to>
                                        <p:strVal val="hidden"/>
                                      </p:to>
                                    </p:set>
                                  </p:childTnLst>
                                </p:cTn>
                              </p:par>
                              <p:par>
                                <p:cTn id="46" presetID="22" presetClass="entr" presetSubtype="1" fill="hold" nodeType="withEffect">
                                  <p:stCondLst>
                                    <p:cond delay="400"/>
                                  </p:stCondLst>
                                  <p:childTnLst>
                                    <p:set>
                                      <p:cBhvr>
                                        <p:cTn id="47" dur="1" fill="hold">
                                          <p:stCondLst>
                                            <p:cond delay="0"/>
                                          </p:stCondLst>
                                        </p:cTn>
                                        <p:tgtEl>
                                          <p:spTgt spid="31"/>
                                        </p:tgtEl>
                                        <p:attrNameLst>
                                          <p:attrName>style.visibility</p:attrName>
                                        </p:attrNameLst>
                                      </p:cBhvr>
                                      <p:to>
                                        <p:strVal val="visible"/>
                                      </p:to>
                                    </p:set>
                                    <p:animEffect transition="in" filter="wipe(up)">
                                      <p:cBhvr>
                                        <p:cTn id="48" dur="100"/>
                                        <p:tgtEl>
                                          <p:spTgt spid="31"/>
                                        </p:tgtEl>
                                      </p:cBhvr>
                                    </p:animEffect>
                                  </p:childTnLst>
                                </p:cTn>
                              </p:par>
                              <p:par>
                                <p:cTn id="49" presetID="22" presetClass="exit" presetSubtype="1" fill="hold" nodeType="withEffect">
                                  <p:stCondLst>
                                    <p:cond delay="500"/>
                                  </p:stCondLst>
                                  <p:childTnLst>
                                    <p:animEffect transition="out" filter="wipe(up)">
                                      <p:cBhvr>
                                        <p:cTn id="50" dur="100"/>
                                        <p:tgtEl>
                                          <p:spTgt spid="31"/>
                                        </p:tgtEl>
                                      </p:cBhvr>
                                    </p:animEffect>
                                    <p:set>
                                      <p:cBhvr>
                                        <p:cTn id="51" dur="1" fill="hold">
                                          <p:stCondLst>
                                            <p:cond delay="99"/>
                                          </p:stCondLst>
                                        </p:cTn>
                                        <p:tgtEl>
                                          <p:spTgt spid="31"/>
                                        </p:tgtEl>
                                        <p:attrNameLst>
                                          <p:attrName>style.visibility</p:attrName>
                                        </p:attrNameLst>
                                      </p:cBhvr>
                                      <p:to>
                                        <p:strVal val="hidden"/>
                                      </p:to>
                                    </p:set>
                                  </p:childTnLst>
                                </p:cTn>
                              </p:par>
                              <p:par>
                                <p:cTn id="52" presetID="22" presetClass="entr" presetSubtype="8" fill="hold" nodeType="withEffect">
                                  <p:stCondLst>
                                    <p:cond delay="50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100"/>
                                        <p:tgtEl>
                                          <p:spTgt spid="28"/>
                                        </p:tgtEl>
                                      </p:cBhvr>
                                    </p:animEffect>
                                  </p:childTnLst>
                                </p:cTn>
                              </p:par>
                              <p:par>
                                <p:cTn id="55" presetID="22" presetClass="exit" presetSubtype="8" fill="hold" nodeType="withEffect">
                                  <p:stCondLst>
                                    <p:cond delay="600"/>
                                  </p:stCondLst>
                                  <p:childTnLst>
                                    <p:animEffect transition="out" filter="wipe(left)">
                                      <p:cBhvr>
                                        <p:cTn id="56" dur="100"/>
                                        <p:tgtEl>
                                          <p:spTgt spid="28"/>
                                        </p:tgtEl>
                                      </p:cBhvr>
                                    </p:animEffect>
                                    <p:set>
                                      <p:cBhvr>
                                        <p:cTn id="57" dur="1" fill="hold">
                                          <p:stCondLst>
                                            <p:cond delay="99"/>
                                          </p:stCondLst>
                                        </p:cTn>
                                        <p:tgtEl>
                                          <p:spTgt spid="28"/>
                                        </p:tgtEl>
                                        <p:attrNameLst>
                                          <p:attrName>style.visibility</p:attrName>
                                        </p:attrNameLst>
                                      </p:cBhvr>
                                      <p:to>
                                        <p:strVal val="hidden"/>
                                      </p:to>
                                    </p:set>
                                  </p:childTnLst>
                                </p:cTn>
                              </p:par>
                              <p:par>
                                <p:cTn id="58" presetID="22" presetClass="entr" presetSubtype="8" fill="hold" nodeType="withEffect">
                                  <p:stCondLst>
                                    <p:cond delay="60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100"/>
                                        <p:tgtEl>
                                          <p:spTgt spid="32"/>
                                        </p:tgtEl>
                                      </p:cBhvr>
                                    </p:animEffect>
                                  </p:childTnLst>
                                </p:cTn>
                              </p:par>
                              <p:par>
                                <p:cTn id="61" presetID="22" presetClass="exit" presetSubtype="8" fill="hold" nodeType="withEffect">
                                  <p:stCondLst>
                                    <p:cond delay="700"/>
                                  </p:stCondLst>
                                  <p:childTnLst>
                                    <p:animEffect transition="out" filter="wipe(left)">
                                      <p:cBhvr>
                                        <p:cTn id="62" dur="100"/>
                                        <p:tgtEl>
                                          <p:spTgt spid="32"/>
                                        </p:tgtEl>
                                      </p:cBhvr>
                                    </p:animEffect>
                                    <p:set>
                                      <p:cBhvr>
                                        <p:cTn id="63" dur="1" fill="hold">
                                          <p:stCondLst>
                                            <p:cond delay="99"/>
                                          </p:stCondLst>
                                        </p:cTn>
                                        <p:tgtEl>
                                          <p:spTgt spid="32"/>
                                        </p:tgtEl>
                                        <p:attrNameLst>
                                          <p:attrName>style.visibility</p:attrName>
                                        </p:attrNameLst>
                                      </p:cBhvr>
                                      <p:to>
                                        <p:strVal val="hidden"/>
                                      </p:to>
                                    </p:set>
                                  </p:childTnLst>
                                </p:cTn>
                              </p:par>
                              <p:par>
                                <p:cTn id="64" presetID="22" presetClass="entr" presetSubtype="4" fill="hold" nodeType="withEffect">
                                  <p:stCondLst>
                                    <p:cond delay="700"/>
                                  </p:stCondLst>
                                  <p:childTnLst>
                                    <p:set>
                                      <p:cBhvr>
                                        <p:cTn id="65" dur="1" fill="hold">
                                          <p:stCondLst>
                                            <p:cond delay="0"/>
                                          </p:stCondLst>
                                        </p:cTn>
                                        <p:tgtEl>
                                          <p:spTgt spid="27"/>
                                        </p:tgtEl>
                                        <p:attrNameLst>
                                          <p:attrName>style.visibility</p:attrName>
                                        </p:attrNameLst>
                                      </p:cBhvr>
                                      <p:to>
                                        <p:strVal val="visible"/>
                                      </p:to>
                                    </p:set>
                                    <p:animEffect transition="in" filter="wipe(down)">
                                      <p:cBhvr>
                                        <p:cTn id="66" dur="100"/>
                                        <p:tgtEl>
                                          <p:spTgt spid="27"/>
                                        </p:tgtEl>
                                      </p:cBhvr>
                                    </p:animEffect>
                                  </p:childTnLst>
                                </p:cTn>
                              </p:par>
                              <p:par>
                                <p:cTn id="67" presetID="22" presetClass="exit" presetSubtype="4" fill="hold" nodeType="withEffect">
                                  <p:stCondLst>
                                    <p:cond delay="800"/>
                                  </p:stCondLst>
                                  <p:childTnLst>
                                    <p:animEffect transition="out" filter="wipe(down)">
                                      <p:cBhvr>
                                        <p:cTn id="68" dur="100"/>
                                        <p:tgtEl>
                                          <p:spTgt spid="27"/>
                                        </p:tgtEl>
                                      </p:cBhvr>
                                    </p:animEffect>
                                    <p:set>
                                      <p:cBhvr>
                                        <p:cTn id="69" dur="1" fill="hold">
                                          <p:stCondLst>
                                            <p:cond delay="99"/>
                                          </p:stCondLst>
                                        </p:cTn>
                                        <p:tgtEl>
                                          <p:spTgt spid="27"/>
                                        </p:tgtEl>
                                        <p:attrNameLst>
                                          <p:attrName>style.visibility</p:attrName>
                                        </p:attrNameLst>
                                      </p:cBhvr>
                                      <p:to>
                                        <p:strVal val="hidden"/>
                                      </p:to>
                                    </p:set>
                                  </p:childTnLst>
                                </p:cTn>
                              </p:par>
                              <p:par>
                                <p:cTn id="70" presetID="22" presetClass="entr" presetSubtype="4" fill="hold" nodeType="withEffect">
                                  <p:stCondLst>
                                    <p:cond delay="80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100"/>
                                        <p:tgtEl>
                                          <p:spTgt spid="25"/>
                                        </p:tgtEl>
                                      </p:cBhvr>
                                    </p:animEffect>
                                  </p:childTnLst>
                                </p:cTn>
                              </p:par>
                              <p:par>
                                <p:cTn id="73" presetID="22" presetClass="entr" presetSubtype="8" fill="hold" nodeType="withEffect">
                                  <p:stCondLst>
                                    <p:cond delay="85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100"/>
                                        <p:tgtEl>
                                          <p:spTgt spid="33"/>
                                        </p:tgtEl>
                                      </p:cBhvr>
                                    </p:animEffect>
                                  </p:childTnLst>
                                </p:cTn>
                              </p:par>
                              <p:par>
                                <p:cTn id="76" presetID="16" presetClass="entr" presetSubtype="42" fill="hold" nodeType="withEffect">
                                  <p:stCondLst>
                                    <p:cond delay="960"/>
                                  </p:stCondLst>
                                  <p:childTnLst>
                                    <p:set>
                                      <p:cBhvr>
                                        <p:cTn id="77" dur="1" fill="hold">
                                          <p:stCondLst>
                                            <p:cond delay="0"/>
                                          </p:stCondLst>
                                        </p:cTn>
                                        <p:tgtEl>
                                          <p:spTgt spid="34"/>
                                        </p:tgtEl>
                                        <p:attrNameLst>
                                          <p:attrName>style.visibility</p:attrName>
                                        </p:attrNameLst>
                                      </p:cBhvr>
                                      <p:to>
                                        <p:strVal val="visible"/>
                                      </p:to>
                                    </p:set>
                                    <p:animEffect transition="in" filter="barn(outHorizontal)">
                                      <p:cBhvr>
                                        <p:cTn id="78" dur="100"/>
                                        <p:tgtEl>
                                          <p:spTgt spid="34"/>
                                        </p:tgtEl>
                                      </p:cBhvr>
                                    </p:animEffect>
                                  </p:childTnLst>
                                </p:cTn>
                              </p:par>
                            </p:childTnLst>
                          </p:cTn>
                        </p:par>
                        <p:par>
                          <p:cTn id="79" fill="hold">
                            <p:stCondLst>
                              <p:cond delay="2000"/>
                            </p:stCondLst>
                            <p:childTnLst>
                              <p:par>
                                <p:cTn id="80" presetID="22" presetClass="entr" presetSubtype="8"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par>
                          <p:cTn id="83" fill="hold">
                            <p:stCondLst>
                              <p:cond delay="2500"/>
                            </p:stCondLst>
                            <p:childTnLst>
                              <p:par>
                                <p:cTn id="84" presetID="22" presetClass="entr" presetSubtype="8" fill="hold" grpId="0" nodeType="after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left)">
                                      <p:cBhvr>
                                        <p:cTn id="86" dur="500"/>
                                        <p:tgtEl>
                                          <p:spTgt spid="60"/>
                                        </p:tgtEl>
                                      </p:cBhvr>
                                    </p:animEffect>
                                  </p:childTnLst>
                                </p:cTn>
                              </p:par>
                            </p:childTnLst>
                          </p:cTn>
                        </p:par>
                        <p:par>
                          <p:cTn id="87" fill="hold">
                            <p:stCondLst>
                              <p:cond delay="3000"/>
                            </p:stCondLst>
                            <p:childTnLst>
                              <p:par>
                                <p:cTn id="88" presetID="22" presetClass="entr" presetSubtype="8" fill="hold" grpId="0" nodeType="after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wipe(left)">
                                      <p:cBhvr>
                                        <p:cTn id="90" dur="500"/>
                                        <p:tgtEl>
                                          <p:spTgt spid="63"/>
                                        </p:tgtEl>
                                      </p:cBhvr>
                                    </p:animEffect>
                                  </p:childTnLst>
                                </p:cTn>
                              </p:par>
                            </p:childTnLst>
                          </p:cTn>
                        </p:par>
                        <p:par>
                          <p:cTn id="91" fill="hold">
                            <p:stCondLst>
                              <p:cond delay="3500"/>
                            </p:stCondLst>
                            <p:childTnLst>
                              <p:par>
                                <p:cTn id="92" presetID="22" presetClass="entr" presetSubtype="8" fill="hold" grpId="0" nodeType="after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left)">
                                      <p:cBhvr>
                                        <p:cTn id="94" dur="500"/>
                                        <p:tgtEl>
                                          <p:spTgt spid="64"/>
                                        </p:tgtEl>
                                      </p:cBhvr>
                                    </p:animEffect>
                                  </p:childTnLst>
                                </p:cTn>
                              </p:par>
                            </p:childTnLst>
                          </p:cTn>
                        </p:par>
                        <p:par>
                          <p:cTn id="95" fill="hold">
                            <p:stCondLst>
                              <p:cond delay="4000"/>
                            </p:stCondLst>
                            <p:childTnLst>
                              <p:par>
                                <p:cTn id="96" presetID="22" presetClass="entr" presetSubtype="8" fill="hold" grpId="0" nodeType="after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wipe(left)">
                                      <p:cBhvr>
                                        <p:cTn id="98" dur="500"/>
                                        <p:tgtEl>
                                          <p:spTgt spid="6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10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1000"/>
                                        <p:tgtEl>
                                          <p:spTgt spid="6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1"/>
                                        </p:tgtEl>
                                        <p:attrNameLst>
                                          <p:attrName>style.visibility</p:attrName>
                                        </p:attrNameLst>
                                      </p:cBhvr>
                                      <p:to>
                                        <p:strVal val="visible"/>
                                      </p:to>
                                    </p:set>
                                    <p:animEffect transition="in" filter="fade">
                                      <p:cBhvr>
                                        <p:cTn id="113"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62" grpId="0" bldLvl="0" animBg="1"/>
      <p:bldP spid="63" grpId="0" animBg="1"/>
      <p:bldP spid="64" grpId="0" animBg="1"/>
      <p:bldP spid="65" grpId="0" animBg="1"/>
      <p:bldP spid="68" grpId="0" bldLvl="0" animBg="1"/>
      <p:bldP spid="71" grpId="0" bldLvl="0" animBg="1"/>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13 CuadroTexto"/>
          <p:cNvSpPr txBox="1"/>
          <p:nvPr/>
        </p:nvSpPr>
        <p:spPr>
          <a:xfrm>
            <a:off x="7667191" y="4823049"/>
            <a:ext cx="341760" cy="276999"/>
          </a:xfrm>
          <a:prstGeom prst="rect">
            <a:avLst/>
          </a:prstGeom>
          <a:noFill/>
        </p:spPr>
        <p:txBody>
          <a:bodyPr wrap="none" rtlCol="0">
            <a:spAutoFit/>
          </a:bodyPr>
          <a:lstStyle/>
          <a:p>
            <a:pPr algn="ctr"/>
            <a:r>
              <a:rPr lang="en-US" altLang="zh-CN" sz="1200" b="1" dirty="0" smtClean="0">
                <a:solidFill>
                  <a:srgbClr val="04AEDA"/>
                </a:solidFill>
              </a:rPr>
              <a:t>12</a:t>
            </a:r>
            <a:endParaRPr lang="es-ES" sz="1200" b="1" dirty="0">
              <a:solidFill>
                <a:srgbClr val="04AEDA"/>
              </a:solidFill>
            </a:endParaRPr>
          </a:p>
        </p:txBody>
      </p:sp>
      <p:cxnSp>
        <p:nvCxnSpPr>
          <p:cNvPr id="32" name="直接连接符 31"/>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solidFill>
                <a:prstClr val="black"/>
              </a:solidFill>
            </a:endParaRPr>
          </a:p>
        </p:txBody>
      </p:sp>
      <p:sp>
        <p:nvSpPr>
          <p:cNvPr id="34" name="TextBox 5"/>
          <p:cNvSpPr txBox="1">
            <a:spLocks noChangeArrowheads="1"/>
          </p:cNvSpPr>
          <p:nvPr/>
        </p:nvSpPr>
        <p:spPr bwMode="auto">
          <a:xfrm>
            <a:off x="560314"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solidFill>
                  <a:prstClr val="black"/>
                </a:solidFill>
              </a:rPr>
              <a:t>数据库连接</a:t>
            </a:r>
            <a:endParaRPr lang="en-US" altLang="zh-CN" sz="3600" dirty="0">
              <a:solidFill>
                <a:prstClr val="black"/>
              </a:solidFill>
            </a:endParaRPr>
          </a:p>
        </p:txBody>
      </p:sp>
      <p:grpSp>
        <p:nvGrpSpPr>
          <p:cNvPr id="35" name="组合 34"/>
          <p:cNvGrpSpPr/>
          <p:nvPr/>
        </p:nvGrpSpPr>
        <p:grpSpPr>
          <a:xfrm>
            <a:off x="8699181" y="157879"/>
            <a:ext cx="477064" cy="369332"/>
            <a:chOff x="8699181" y="157879"/>
            <a:chExt cx="477064" cy="369332"/>
          </a:xfrm>
        </p:grpSpPr>
        <p:sp>
          <p:nvSpPr>
            <p:cNvPr id="36" name="矩形 35"/>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37" name="TextBox 36"/>
            <p:cNvSpPr txBox="1"/>
            <p:nvPr/>
          </p:nvSpPr>
          <p:spPr>
            <a:xfrm>
              <a:off x="8699181" y="157879"/>
              <a:ext cx="477064" cy="369332"/>
            </a:xfrm>
            <a:prstGeom prst="rect">
              <a:avLst/>
            </a:prstGeom>
            <a:noFill/>
          </p:spPr>
          <p:txBody>
            <a:bodyPr wrap="square" rtlCol="0">
              <a:spAutoFit/>
            </a:bodyPr>
            <a:lstStyle/>
            <a:p>
              <a:pPr algn="ctr"/>
              <a:endParaRPr lang="zh-CN" altLang="en-US" dirty="0">
                <a:solidFill>
                  <a:prstClr val="white"/>
                </a:solidFill>
                <a:latin typeface="Segoe UI Light" panose="020B0502040204020203" pitchFamily="34" charset="0"/>
                <a:ea typeface="专业字体设计服务/WWW.ZTSGC.COM/" pitchFamily="2" charset="-122"/>
              </a:endParaRPr>
            </a:p>
          </p:txBody>
        </p:sp>
      </p:grpSp>
      <p:cxnSp>
        <p:nvCxnSpPr>
          <p:cNvPr id="41" name="直接连接符 40"/>
          <p:cNvCxnSpPr/>
          <p:nvPr/>
        </p:nvCxnSpPr>
        <p:spPr>
          <a:xfrm>
            <a:off x="467291" y="1260490"/>
            <a:ext cx="5256584"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13995" y="911543"/>
            <a:ext cx="5080000" cy="368300"/>
          </a:xfrm>
          <a:prstGeom prst="rect">
            <a:avLst/>
          </a:prstGeom>
          <a:noFill/>
          <a:ln w="9525">
            <a:noFill/>
          </a:ln>
        </p:spPr>
        <p:txBody>
          <a:bodyPr>
            <a:spAutoFit/>
          </a:bodyPr>
          <a:p>
            <a:pPr indent="355600"/>
            <a:r>
              <a:rPr lang="zh-CN" altLang="en-US" b="1"/>
              <a:t>添加</a:t>
            </a:r>
            <a:r>
              <a:rPr lang="en-US" altLang="zh-CN" b="1"/>
              <a:t>MYSQL</a:t>
            </a:r>
            <a:r>
              <a:rPr lang="zh-CN" altLang="en-US" b="1"/>
              <a:t>依赖</a:t>
            </a:r>
            <a:endParaRPr lang="zh-CN" altLang="en-US" b="1"/>
          </a:p>
        </p:txBody>
      </p:sp>
      <p:pic>
        <p:nvPicPr>
          <p:cNvPr id="3" name="图片 3"/>
          <p:cNvPicPr>
            <a:picLocks noChangeAspect="1"/>
          </p:cNvPicPr>
          <p:nvPr>
            <p:custDataLst>
              <p:tags r:id="rId1"/>
            </p:custDataLst>
          </p:nvPr>
        </p:nvPicPr>
        <p:blipFill>
          <a:blip r:embed="rId2"/>
          <a:stretch>
            <a:fillRect/>
          </a:stretch>
        </p:blipFill>
        <p:spPr>
          <a:xfrm>
            <a:off x="899795" y="1477010"/>
            <a:ext cx="3978910" cy="3345815"/>
          </a:xfrm>
          <a:prstGeom prst="rect">
            <a:avLst/>
          </a:prstGeom>
          <a:noFill/>
          <a:ln>
            <a:noFill/>
          </a:ln>
        </p:spPr>
      </p:pic>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00" fill="hold"/>
                                        <p:tgtEl>
                                          <p:spTgt spid="35"/>
                                        </p:tgtEl>
                                        <p:attrNameLst>
                                          <p:attrName>ppt_x</p:attrName>
                                        </p:attrNameLst>
                                      </p:cBhvr>
                                      <p:tavLst>
                                        <p:tav tm="0">
                                          <p:val>
                                            <p:strVal val="1+#ppt_w/2"/>
                                          </p:val>
                                        </p:tav>
                                        <p:tav tm="100000">
                                          <p:val>
                                            <p:strVal val="#ppt_x"/>
                                          </p:val>
                                        </p:tav>
                                      </p:tavLst>
                                    </p:anim>
                                    <p:anim calcmode="lin" valueType="num">
                                      <p:cBhvr additive="base">
                                        <p:cTn id="8" dur="2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13 CuadroTexto"/>
          <p:cNvSpPr txBox="1"/>
          <p:nvPr/>
        </p:nvSpPr>
        <p:spPr>
          <a:xfrm>
            <a:off x="7667191" y="4823049"/>
            <a:ext cx="341760" cy="276999"/>
          </a:xfrm>
          <a:prstGeom prst="rect">
            <a:avLst/>
          </a:prstGeom>
          <a:noFill/>
        </p:spPr>
        <p:txBody>
          <a:bodyPr wrap="none" rtlCol="0">
            <a:spAutoFit/>
          </a:bodyPr>
          <a:lstStyle/>
          <a:p>
            <a:pPr algn="ctr"/>
            <a:r>
              <a:rPr lang="en-US" altLang="zh-CN" sz="1200" b="1" dirty="0" smtClean="0">
                <a:solidFill>
                  <a:srgbClr val="04AEDA"/>
                </a:solidFill>
              </a:rPr>
              <a:t>12</a:t>
            </a:r>
            <a:endParaRPr lang="es-ES" sz="1200" b="1" dirty="0">
              <a:solidFill>
                <a:srgbClr val="04AEDA"/>
              </a:solidFill>
            </a:endParaRPr>
          </a:p>
        </p:txBody>
      </p:sp>
      <p:cxnSp>
        <p:nvCxnSpPr>
          <p:cNvPr id="32" name="直接连接符 31"/>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solidFill>
                <a:prstClr val="black"/>
              </a:solidFill>
            </a:endParaRPr>
          </a:p>
        </p:txBody>
      </p:sp>
      <p:sp>
        <p:nvSpPr>
          <p:cNvPr id="34" name="TextBox 5"/>
          <p:cNvSpPr txBox="1">
            <a:spLocks noChangeArrowheads="1"/>
          </p:cNvSpPr>
          <p:nvPr/>
        </p:nvSpPr>
        <p:spPr bwMode="auto">
          <a:xfrm>
            <a:off x="560314"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solidFill>
                  <a:prstClr val="black"/>
                </a:solidFill>
              </a:rPr>
              <a:t>数据库连接</a:t>
            </a:r>
            <a:endParaRPr lang="en-US" altLang="zh-CN" sz="3600" dirty="0">
              <a:solidFill>
                <a:prstClr val="black"/>
              </a:solidFill>
            </a:endParaRPr>
          </a:p>
        </p:txBody>
      </p:sp>
      <p:grpSp>
        <p:nvGrpSpPr>
          <p:cNvPr id="35" name="组合 34"/>
          <p:cNvGrpSpPr/>
          <p:nvPr/>
        </p:nvGrpSpPr>
        <p:grpSpPr>
          <a:xfrm>
            <a:off x="8699181" y="157879"/>
            <a:ext cx="477064" cy="369332"/>
            <a:chOff x="8699181" y="157879"/>
            <a:chExt cx="477064" cy="369332"/>
          </a:xfrm>
        </p:grpSpPr>
        <p:sp>
          <p:nvSpPr>
            <p:cNvPr id="36" name="矩形 35"/>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37" name="TextBox 36"/>
            <p:cNvSpPr txBox="1"/>
            <p:nvPr/>
          </p:nvSpPr>
          <p:spPr>
            <a:xfrm>
              <a:off x="8699181" y="157879"/>
              <a:ext cx="477064" cy="369332"/>
            </a:xfrm>
            <a:prstGeom prst="rect">
              <a:avLst/>
            </a:prstGeom>
            <a:noFill/>
          </p:spPr>
          <p:txBody>
            <a:bodyPr wrap="square" rtlCol="0">
              <a:spAutoFit/>
            </a:bodyPr>
            <a:lstStyle/>
            <a:p>
              <a:pPr algn="ctr"/>
              <a:endParaRPr lang="zh-CN" altLang="en-US" dirty="0">
                <a:solidFill>
                  <a:prstClr val="white"/>
                </a:solidFill>
                <a:latin typeface="Segoe UI Light" panose="020B0502040204020203" pitchFamily="34" charset="0"/>
                <a:ea typeface="专业字体设计服务/WWW.ZTSGC.COM/" pitchFamily="2" charset="-122"/>
              </a:endParaRPr>
            </a:p>
          </p:txBody>
        </p:sp>
      </p:grpSp>
      <p:cxnSp>
        <p:nvCxnSpPr>
          <p:cNvPr id="41" name="直接连接符 40"/>
          <p:cNvCxnSpPr/>
          <p:nvPr/>
        </p:nvCxnSpPr>
        <p:spPr>
          <a:xfrm>
            <a:off x="467291" y="1260490"/>
            <a:ext cx="5256584"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13995" y="911543"/>
            <a:ext cx="5080000" cy="368300"/>
          </a:xfrm>
          <a:prstGeom prst="rect">
            <a:avLst/>
          </a:prstGeom>
          <a:noFill/>
          <a:ln w="9525">
            <a:noFill/>
          </a:ln>
        </p:spPr>
        <p:txBody>
          <a:bodyPr>
            <a:spAutoFit/>
          </a:bodyPr>
          <a:p>
            <a:pPr indent="355600"/>
            <a:r>
              <a:rPr lang="zh-CN" b="1">
                <a:latin typeface="Times New Roman" panose="02020603050405020304" pitchFamily="18" charset="0"/>
                <a:ea typeface="宋体" pitchFamily="2" charset="-122"/>
              </a:rPr>
              <a:t>配置数据源</a:t>
            </a:r>
            <a:endParaRPr lang="zh-CN" altLang="en-US" b="1"/>
          </a:p>
        </p:txBody>
      </p:sp>
      <p:pic>
        <p:nvPicPr>
          <p:cNvPr id="4" name="图片 4"/>
          <p:cNvPicPr>
            <a:picLocks noChangeAspect="1"/>
          </p:cNvPicPr>
          <p:nvPr>
            <p:custDataLst>
              <p:tags r:id="rId1"/>
            </p:custDataLst>
          </p:nvPr>
        </p:nvPicPr>
        <p:blipFill>
          <a:blip r:embed="rId2"/>
          <a:stretch>
            <a:fillRect/>
          </a:stretch>
        </p:blipFill>
        <p:spPr>
          <a:xfrm>
            <a:off x="539750" y="1504950"/>
            <a:ext cx="7870825" cy="1910715"/>
          </a:xfrm>
          <a:prstGeom prst="rect">
            <a:avLst/>
          </a:prstGeom>
          <a:noFill/>
          <a:ln>
            <a:noFill/>
          </a:ln>
        </p:spPr>
      </p:pic>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00" fill="hold"/>
                                        <p:tgtEl>
                                          <p:spTgt spid="35"/>
                                        </p:tgtEl>
                                        <p:attrNameLst>
                                          <p:attrName>ppt_x</p:attrName>
                                        </p:attrNameLst>
                                      </p:cBhvr>
                                      <p:tavLst>
                                        <p:tav tm="0">
                                          <p:val>
                                            <p:strVal val="1+#ppt_w/2"/>
                                          </p:val>
                                        </p:tav>
                                        <p:tav tm="100000">
                                          <p:val>
                                            <p:strVal val="#ppt_x"/>
                                          </p:val>
                                        </p:tav>
                                      </p:tavLst>
                                    </p:anim>
                                    <p:anim calcmode="lin" valueType="num">
                                      <p:cBhvr additive="base">
                                        <p:cTn id="8" dur="2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13 CuadroTexto"/>
          <p:cNvSpPr txBox="1"/>
          <p:nvPr/>
        </p:nvSpPr>
        <p:spPr>
          <a:xfrm>
            <a:off x="7667191" y="4823049"/>
            <a:ext cx="341760" cy="276999"/>
          </a:xfrm>
          <a:prstGeom prst="rect">
            <a:avLst/>
          </a:prstGeom>
          <a:noFill/>
        </p:spPr>
        <p:txBody>
          <a:bodyPr wrap="none" rtlCol="0">
            <a:spAutoFit/>
          </a:bodyPr>
          <a:lstStyle/>
          <a:p>
            <a:pPr algn="ctr"/>
            <a:r>
              <a:rPr lang="en-US" altLang="zh-CN" sz="1200" b="1" dirty="0" smtClean="0">
                <a:solidFill>
                  <a:srgbClr val="04AEDA"/>
                </a:solidFill>
              </a:rPr>
              <a:t>12</a:t>
            </a:r>
            <a:endParaRPr lang="es-ES" sz="1200" b="1" dirty="0">
              <a:solidFill>
                <a:srgbClr val="04AEDA"/>
              </a:solidFill>
            </a:endParaRPr>
          </a:p>
        </p:txBody>
      </p:sp>
      <p:cxnSp>
        <p:nvCxnSpPr>
          <p:cNvPr id="32" name="直接连接符 31"/>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3"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solidFill>
                <a:prstClr val="black"/>
              </a:solidFill>
            </a:endParaRPr>
          </a:p>
        </p:txBody>
      </p:sp>
      <p:sp>
        <p:nvSpPr>
          <p:cNvPr id="34" name="TextBox 5"/>
          <p:cNvSpPr txBox="1">
            <a:spLocks noChangeArrowheads="1"/>
          </p:cNvSpPr>
          <p:nvPr/>
        </p:nvSpPr>
        <p:spPr bwMode="auto">
          <a:xfrm>
            <a:off x="560314"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solidFill>
                  <a:prstClr val="black"/>
                </a:solidFill>
              </a:rPr>
              <a:t>数据库连接</a:t>
            </a:r>
            <a:endParaRPr lang="en-US" altLang="zh-CN" sz="3600" dirty="0">
              <a:solidFill>
                <a:prstClr val="black"/>
              </a:solidFill>
            </a:endParaRPr>
          </a:p>
        </p:txBody>
      </p:sp>
      <p:grpSp>
        <p:nvGrpSpPr>
          <p:cNvPr id="35" name="组合 34"/>
          <p:cNvGrpSpPr/>
          <p:nvPr/>
        </p:nvGrpSpPr>
        <p:grpSpPr>
          <a:xfrm>
            <a:off x="8699181" y="157879"/>
            <a:ext cx="477064" cy="369332"/>
            <a:chOff x="8699181" y="157879"/>
            <a:chExt cx="477064" cy="369332"/>
          </a:xfrm>
        </p:grpSpPr>
        <p:sp>
          <p:nvSpPr>
            <p:cNvPr id="36" name="矩形 35"/>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prstClr val="white"/>
                </a:solidFill>
              </a:endParaRPr>
            </a:p>
          </p:txBody>
        </p:sp>
        <p:sp>
          <p:nvSpPr>
            <p:cNvPr id="37" name="TextBox 36"/>
            <p:cNvSpPr txBox="1"/>
            <p:nvPr/>
          </p:nvSpPr>
          <p:spPr>
            <a:xfrm>
              <a:off x="8699181" y="157879"/>
              <a:ext cx="477064" cy="369332"/>
            </a:xfrm>
            <a:prstGeom prst="rect">
              <a:avLst/>
            </a:prstGeom>
            <a:noFill/>
          </p:spPr>
          <p:txBody>
            <a:bodyPr wrap="square" rtlCol="0">
              <a:spAutoFit/>
            </a:bodyPr>
            <a:lstStyle/>
            <a:p>
              <a:pPr algn="ctr"/>
              <a:endParaRPr lang="zh-CN" altLang="en-US" dirty="0">
                <a:solidFill>
                  <a:prstClr val="white"/>
                </a:solidFill>
                <a:latin typeface="Segoe UI Light" panose="020B0502040204020203" pitchFamily="34" charset="0"/>
                <a:ea typeface="专业字体设计服务/WWW.ZTSGC.COM/" pitchFamily="2" charset="-122"/>
              </a:endParaRPr>
            </a:p>
          </p:txBody>
        </p:sp>
      </p:grpSp>
      <p:cxnSp>
        <p:nvCxnSpPr>
          <p:cNvPr id="41" name="直接连接符 40"/>
          <p:cNvCxnSpPr/>
          <p:nvPr/>
        </p:nvCxnSpPr>
        <p:spPr>
          <a:xfrm>
            <a:off x="467291" y="1260490"/>
            <a:ext cx="5256584"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79705" y="898208"/>
            <a:ext cx="5080000" cy="368300"/>
          </a:xfrm>
          <a:prstGeom prst="rect">
            <a:avLst/>
          </a:prstGeom>
          <a:noFill/>
          <a:ln w="9525">
            <a:noFill/>
          </a:ln>
        </p:spPr>
        <p:txBody>
          <a:bodyPr>
            <a:spAutoFit/>
          </a:bodyPr>
          <a:p>
            <a:pPr indent="355600"/>
            <a:r>
              <a:rPr lang="zh-CN" altLang="en-US" b="1"/>
              <a:t>数据库连接测试</a:t>
            </a:r>
            <a:endParaRPr lang="zh-CN" altLang="en-US" b="1"/>
          </a:p>
        </p:txBody>
      </p:sp>
      <p:pic>
        <p:nvPicPr>
          <p:cNvPr id="13" name="图片 13"/>
          <p:cNvPicPr>
            <a:picLocks noChangeAspect="1"/>
          </p:cNvPicPr>
          <p:nvPr>
            <p:custDataLst>
              <p:tags r:id="rId1"/>
            </p:custDataLst>
          </p:nvPr>
        </p:nvPicPr>
        <p:blipFill>
          <a:blip r:embed="rId2"/>
          <a:stretch>
            <a:fillRect/>
          </a:stretch>
        </p:blipFill>
        <p:spPr>
          <a:xfrm>
            <a:off x="323215" y="1491615"/>
            <a:ext cx="8514080" cy="1254125"/>
          </a:xfrm>
          <a:prstGeom prst="rect">
            <a:avLst/>
          </a:prstGeom>
          <a:noFill/>
          <a:ln>
            <a:noFill/>
          </a:ln>
        </p:spPr>
      </p:pic>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00" fill="hold"/>
                                        <p:tgtEl>
                                          <p:spTgt spid="35"/>
                                        </p:tgtEl>
                                        <p:attrNameLst>
                                          <p:attrName>ppt_x</p:attrName>
                                        </p:attrNameLst>
                                      </p:cBhvr>
                                      <p:tavLst>
                                        <p:tav tm="0">
                                          <p:val>
                                            <p:strVal val="1+#ppt_w/2"/>
                                          </p:val>
                                        </p:tav>
                                        <p:tav tm="100000">
                                          <p:val>
                                            <p:strVal val="#ppt_x"/>
                                          </p:val>
                                        </p:tav>
                                      </p:tavLst>
                                    </p:anim>
                                    <p:anim calcmode="lin" valueType="num">
                                      <p:cBhvr additive="base">
                                        <p:cTn id="8" dur="2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57172" y="457204"/>
            <a:ext cx="8229657" cy="925830"/>
          </a:xfrm>
          <a:prstGeom prst="rect">
            <a:avLst/>
          </a:prstGeom>
          <a:noFill/>
        </p:spPr>
        <p:txBody>
          <a:bodyPr wrap="square" lIns="47625" tIns="19050" rIns="47625" bIns="19050" rtlCol="0" anchor="t" anchorCtr="0">
            <a:normAutofit/>
          </a:bodyPr>
          <a:p>
            <a:pPr marL="0" indent="0" algn="ctr">
              <a:lnSpc>
                <a:spcPct val="100000"/>
              </a:lnSpc>
              <a:spcBef>
                <a:spcPts val="0"/>
              </a:spcBef>
              <a:spcAft>
                <a:spcPts val="0"/>
              </a:spcAft>
              <a:buSzPct val="100000"/>
              <a:buNone/>
            </a:pPr>
            <a:r>
              <a:rPr lang="zh-CN" altLang="en-US" sz="5200" b="1" spc="360" dirty="0">
                <a:solidFill>
                  <a:schemeClr val="accent1"/>
                </a:solidFill>
                <a:latin typeface="微软雅黑" panose="020B0503020204020204" pitchFamily="34" charset="-122"/>
                <a:ea typeface="微软雅黑" panose="020B0503020204020204" pitchFamily="34" charset="-122"/>
              </a:rPr>
              <a:t>查询所有学生信息</a:t>
            </a:r>
            <a:endParaRPr lang="zh-CN" altLang="en-US" sz="5200" b="1" spc="360" dirty="0">
              <a:solidFill>
                <a:schemeClr val="accent1"/>
              </a:solidFill>
              <a:latin typeface="微软雅黑" panose="020B0503020204020204" pitchFamily="34" charset="-122"/>
              <a:ea typeface="微软雅黑" panose="020B0503020204020204" pitchFamily="34" charset="-122"/>
            </a:endParaRPr>
          </a:p>
        </p:txBody>
      </p:sp>
      <p:sp>
        <p:nvSpPr>
          <p:cNvPr id="2" name="矩形 11"/>
          <p:cNvSpPr/>
          <p:nvPr>
            <p:custDataLst>
              <p:tags r:id="rId2"/>
            </p:custDataLst>
          </p:nvPr>
        </p:nvSpPr>
        <p:spPr>
          <a:xfrm>
            <a:off x="1684922" y="1888463"/>
            <a:ext cx="5774237" cy="280543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3" name="矩形 12"/>
          <p:cNvSpPr/>
          <p:nvPr>
            <p:custDataLst>
              <p:tags r:id="rId3"/>
            </p:custDataLst>
          </p:nvPr>
        </p:nvSpPr>
        <p:spPr>
          <a:xfrm>
            <a:off x="7208099" y="2239049"/>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4"/>
            </p:custDataLst>
          </p:nvPr>
        </p:nvSpPr>
        <p:spPr>
          <a:xfrm>
            <a:off x="1021556" y="4000407"/>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1757045" y="1923415"/>
            <a:ext cx="5629275" cy="2670810"/>
          </a:xfrm>
          <a:prstGeom prst="rect">
            <a:avLst/>
          </a:prstGeom>
        </p:spPr>
      </p:pic>
    </p:spTree>
    <p:custDataLst>
      <p:tags r:id="rId6"/>
    </p:custDataLst>
  </p:cSld>
  <p:clrMapOvr>
    <a:masterClrMapping/>
  </p:clrMapOvr>
  <p:transition>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57172" y="457204"/>
            <a:ext cx="8229657" cy="925830"/>
          </a:xfrm>
          <a:prstGeom prst="rect">
            <a:avLst/>
          </a:prstGeom>
          <a:noFill/>
        </p:spPr>
        <p:txBody>
          <a:bodyPr wrap="square" lIns="47625" tIns="19050" rIns="47625" bIns="19050" rtlCol="0" anchor="t" anchorCtr="0">
            <a:normAutofit/>
          </a:bodyPr>
          <a:p>
            <a:pPr marL="0" indent="0" algn="ctr">
              <a:lnSpc>
                <a:spcPct val="100000"/>
              </a:lnSpc>
              <a:spcBef>
                <a:spcPts val="0"/>
              </a:spcBef>
              <a:spcAft>
                <a:spcPts val="0"/>
              </a:spcAft>
              <a:buSzPct val="100000"/>
              <a:buNone/>
            </a:pPr>
            <a:r>
              <a:rPr lang="zh-CN" altLang="en-US" sz="5200" b="1" spc="360" dirty="0">
                <a:solidFill>
                  <a:schemeClr val="accent1"/>
                </a:solidFill>
                <a:latin typeface="微软雅黑" panose="020B0503020204020204" pitchFamily="34" charset="-122"/>
                <a:ea typeface="微软雅黑" panose="020B0503020204020204" pitchFamily="34" charset="-122"/>
              </a:rPr>
              <a:t>修改学生详细信息</a:t>
            </a:r>
            <a:endParaRPr lang="zh-CN" altLang="en-US" sz="5200" b="1" spc="360" dirty="0">
              <a:solidFill>
                <a:schemeClr val="accent1"/>
              </a:solidFill>
              <a:latin typeface="微软雅黑" panose="020B0503020204020204" pitchFamily="34" charset="-122"/>
              <a:ea typeface="微软雅黑" panose="020B0503020204020204" pitchFamily="34" charset="-122"/>
            </a:endParaRPr>
          </a:p>
        </p:txBody>
      </p:sp>
      <p:sp>
        <p:nvSpPr>
          <p:cNvPr id="2" name="矩形 11"/>
          <p:cNvSpPr/>
          <p:nvPr>
            <p:custDataLst>
              <p:tags r:id="rId2"/>
            </p:custDataLst>
          </p:nvPr>
        </p:nvSpPr>
        <p:spPr>
          <a:xfrm>
            <a:off x="1598857" y="1888463"/>
            <a:ext cx="5946369" cy="280543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3" name="矩形 12"/>
          <p:cNvSpPr/>
          <p:nvPr>
            <p:custDataLst>
              <p:tags r:id="rId3"/>
            </p:custDataLst>
          </p:nvPr>
        </p:nvSpPr>
        <p:spPr>
          <a:xfrm>
            <a:off x="7286681" y="2239049"/>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7" name="矩形 12"/>
          <p:cNvSpPr/>
          <p:nvPr>
            <p:custDataLst>
              <p:tags r:id="rId4"/>
            </p:custDataLst>
          </p:nvPr>
        </p:nvSpPr>
        <p:spPr>
          <a:xfrm>
            <a:off x="942975" y="4000407"/>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1403350" y="1736090"/>
            <a:ext cx="7179310" cy="2957830"/>
          </a:xfrm>
          <a:prstGeom prst="rect">
            <a:avLst/>
          </a:prstGeom>
        </p:spPr>
      </p:pic>
    </p:spTree>
    <p:custDataLst>
      <p:tags r:id="rId6"/>
    </p:custDataLst>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72198" y="500048"/>
            <a:ext cx="1214446" cy="646331"/>
          </a:xfrm>
          <a:prstGeom prst="rect">
            <a:avLst/>
          </a:prstGeom>
          <a:noFill/>
        </p:spPr>
        <p:txBody>
          <a:bodyPr wrap="square" rtlCol="0">
            <a:spAutoFit/>
          </a:bodyPr>
          <a:lstStyle/>
          <a:p>
            <a:r>
              <a:rPr lang="zh-CN" altLang="en-US" sz="3600" b="1" dirty="0" smtClean="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11" name="TextBox 10"/>
          <p:cNvSpPr txBox="1"/>
          <p:nvPr/>
        </p:nvSpPr>
        <p:spPr>
          <a:xfrm>
            <a:off x="7072330" y="714362"/>
            <a:ext cx="1714512" cy="400110"/>
          </a:xfrm>
          <a:prstGeom prst="rect">
            <a:avLst/>
          </a:prstGeom>
          <a:noFill/>
        </p:spPr>
        <p:txBody>
          <a:bodyPr wrap="square" rtlCol="0">
            <a:spAutoFit/>
          </a:bodyPr>
          <a:lstStyle/>
          <a:p>
            <a:r>
              <a:rPr lang="en-US" altLang="zh-CN" sz="2000" dirty="0" smtClean="0">
                <a:solidFill>
                  <a:schemeClr val="bg1">
                    <a:lumMod val="75000"/>
                  </a:schemeClr>
                </a:solidFill>
                <a:latin typeface="微软雅黑" panose="020B0503020204020204" pitchFamily="34" charset="-122"/>
                <a:ea typeface="微软雅黑" panose="020B0503020204020204" pitchFamily="34" charset="-122"/>
              </a:rPr>
              <a:t>content</a:t>
            </a:r>
            <a:endParaRPr lang="zh-CN" altLang="en-US" sz="16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643042" y="0"/>
            <a:ext cx="2071702" cy="285734"/>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642910" y="1928808"/>
            <a:ext cx="8215370"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857224" y="2143122"/>
            <a:ext cx="1122482" cy="2000264"/>
            <a:chOff x="857224" y="2143122"/>
            <a:chExt cx="1122482" cy="2000264"/>
          </a:xfrm>
        </p:grpSpPr>
        <p:sp>
          <p:nvSpPr>
            <p:cNvPr id="16" name="矩形 15"/>
            <p:cNvSpPr/>
            <p:nvPr/>
          </p:nvSpPr>
          <p:spPr>
            <a:xfrm>
              <a:off x="857224" y="2143122"/>
              <a:ext cx="1071570" cy="20002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4AEDA"/>
                </a:solidFill>
              </a:endParaRPr>
            </a:p>
          </p:txBody>
        </p:sp>
        <p:sp>
          <p:nvSpPr>
            <p:cNvPr id="25" name="TextBox 24"/>
            <p:cNvSpPr txBox="1"/>
            <p:nvPr/>
          </p:nvSpPr>
          <p:spPr>
            <a:xfrm>
              <a:off x="979574" y="2398664"/>
              <a:ext cx="1000132"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选题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357290" y="2928940"/>
              <a:ext cx="500066" cy="1107996"/>
            </a:xfrm>
            <a:prstGeom prst="rect">
              <a:avLst/>
            </a:prstGeom>
            <a:noFill/>
          </p:spPr>
          <p:txBody>
            <a:bodyPr wrap="square" rtlCol="0">
              <a:spAutoFit/>
            </a:bodyPr>
            <a:lstStyle/>
            <a:p>
              <a:r>
                <a:rPr lang="en-US" altLang="zh-CN" sz="6600" dirty="0" smtClean="0">
                  <a:solidFill>
                    <a:schemeClr val="bg1"/>
                  </a:solidFill>
                </a:rPr>
                <a:t>1</a:t>
              </a:r>
              <a:endParaRPr lang="zh-CN" altLang="en-US" sz="3200" dirty="0">
                <a:solidFill>
                  <a:schemeClr val="bg1"/>
                </a:solidFill>
              </a:endParaRPr>
            </a:p>
          </p:txBody>
        </p:sp>
      </p:grpSp>
      <p:grpSp>
        <p:nvGrpSpPr>
          <p:cNvPr id="45" name="组合 44"/>
          <p:cNvGrpSpPr/>
          <p:nvPr/>
        </p:nvGrpSpPr>
        <p:grpSpPr>
          <a:xfrm>
            <a:off x="2071670" y="2143122"/>
            <a:ext cx="1143008" cy="2000264"/>
            <a:chOff x="2071670" y="2143122"/>
            <a:chExt cx="1143008" cy="2000264"/>
          </a:xfrm>
        </p:grpSpPr>
        <p:sp>
          <p:nvSpPr>
            <p:cNvPr id="17" name="矩形 16"/>
            <p:cNvSpPr/>
            <p:nvPr/>
          </p:nvSpPr>
          <p:spPr>
            <a:xfrm>
              <a:off x="2071670" y="2143122"/>
              <a:ext cx="1143008" cy="20002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084406" y="2444915"/>
              <a:ext cx="1071570"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需求</a:t>
              </a:r>
              <a:r>
                <a:rPr lang="zh-CN" altLang="en-US" sz="1600" dirty="0" smtClean="0">
                  <a:solidFill>
                    <a:schemeClr val="bg1"/>
                  </a:solidFill>
                  <a:latin typeface="微软雅黑" panose="020B0503020204020204" pitchFamily="34" charset="-122"/>
                  <a:ea typeface="微软雅黑" panose="020B0503020204020204" pitchFamily="34" charset="-122"/>
                </a:rPr>
                <a:t>分析</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2571736" y="2928940"/>
              <a:ext cx="500066" cy="1107996"/>
            </a:xfrm>
            <a:prstGeom prst="rect">
              <a:avLst/>
            </a:prstGeom>
            <a:noFill/>
          </p:spPr>
          <p:txBody>
            <a:bodyPr wrap="square" rtlCol="0">
              <a:spAutoFit/>
            </a:bodyPr>
            <a:lstStyle/>
            <a:p>
              <a:r>
                <a:rPr lang="en-US" altLang="zh-CN" sz="6600" dirty="0" smtClean="0">
                  <a:solidFill>
                    <a:schemeClr val="bg1"/>
                  </a:solidFill>
                </a:rPr>
                <a:t>2</a:t>
              </a:r>
              <a:endParaRPr lang="zh-CN" altLang="en-US" sz="3200" dirty="0">
                <a:solidFill>
                  <a:schemeClr val="bg1"/>
                </a:solidFill>
              </a:endParaRPr>
            </a:p>
          </p:txBody>
        </p:sp>
      </p:grpSp>
      <p:grpSp>
        <p:nvGrpSpPr>
          <p:cNvPr id="46" name="组合 45"/>
          <p:cNvGrpSpPr/>
          <p:nvPr/>
        </p:nvGrpSpPr>
        <p:grpSpPr>
          <a:xfrm>
            <a:off x="3357554" y="2143122"/>
            <a:ext cx="1214446" cy="2000264"/>
            <a:chOff x="3357554" y="2143122"/>
            <a:chExt cx="1214446" cy="2000264"/>
          </a:xfrm>
        </p:grpSpPr>
        <p:sp>
          <p:nvSpPr>
            <p:cNvPr id="18" name="矩形 17"/>
            <p:cNvSpPr/>
            <p:nvPr/>
          </p:nvSpPr>
          <p:spPr>
            <a:xfrm>
              <a:off x="3357554" y="2143122"/>
              <a:ext cx="1214446" cy="20002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3443274" y="2344562"/>
              <a:ext cx="1071570"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系统</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概要</a:t>
              </a:r>
              <a:r>
                <a:rPr lang="zh-CN" altLang="en-US" sz="1600" dirty="0" smtClean="0">
                  <a:solidFill>
                    <a:schemeClr val="bg1"/>
                  </a:solidFill>
                  <a:latin typeface="微软雅黑" panose="020B0503020204020204" pitchFamily="34" charset="-122"/>
                  <a:ea typeface="微软雅黑" panose="020B0503020204020204" pitchFamily="34" charset="-122"/>
                </a:rPr>
                <a:t>设计</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3929058" y="3000378"/>
              <a:ext cx="500066" cy="1107996"/>
            </a:xfrm>
            <a:prstGeom prst="rect">
              <a:avLst/>
            </a:prstGeom>
            <a:noFill/>
          </p:spPr>
          <p:txBody>
            <a:bodyPr wrap="square" rtlCol="0">
              <a:spAutoFit/>
            </a:bodyPr>
            <a:lstStyle/>
            <a:p>
              <a:r>
                <a:rPr lang="en-US" altLang="zh-CN" sz="6600" dirty="0" smtClean="0">
                  <a:solidFill>
                    <a:schemeClr val="bg1"/>
                  </a:solidFill>
                </a:rPr>
                <a:t>3</a:t>
              </a:r>
              <a:endParaRPr lang="zh-CN" altLang="en-US" sz="3200" dirty="0">
                <a:solidFill>
                  <a:schemeClr val="bg1"/>
                </a:solidFill>
              </a:endParaRPr>
            </a:p>
          </p:txBody>
        </p:sp>
      </p:grpSp>
      <p:grpSp>
        <p:nvGrpSpPr>
          <p:cNvPr id="47" name="组合 46"/>
          <p:cNvGrpSpPr/>
          <p:nvPr/>
        </p:nvGrpSpPr>
        <p:grpSpPr>
          <a:xfrm>
            <a:off x="4786314" y="2143122"/>
            <a:ext cx="1285884" cy="2000264"/>
            <a:chOff x="4786314" y="2143122"/>
            <a:chExt cx="1285884" cy="2000264"/>
          </a:xfrm>
        </p:grpSpPr>
        <p:sp>
          <p:nvSpPr>
            <p:cNvPr id="19" name="矩形 18"/>
            <p:cNvSpPr/>
            <p:nvPr/>
          </p:nvSpPr>
          <p:spPr>
            <a:xfrm>
              <a:off x="4786314" y="2143122"/>
              <a:ext cx="1285884" cy="20002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4860032" y="2427734"/>
              <a:ext cx="1008112"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模块功能描述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5429256" y="3000378"/>
              <a:ext cx="500066" cy="1107996"/>
            </a:xfrm>
            <a:prstGeom prst="rect">
              <a:avLst/>
            </a:prstGeom>
            <a:noFill/>
          </p:spPr>
          <p:txBody>
            <a:bodyPr wrap="square" rtlCol="0">
              <a:spAutoFit/>
            </a:bodyPr>
            <a:lstStyle/>
            <a:p>
              <a:r>
                <a:rPr lang="en-US" altLang="zh-CN" sz="6600" dirty="0" smtClean="0">
                  <a:solidFill>
                    <a:schemeClr val="bg1"/>
                  </a:solidFill>
                </a:rPr>
                <a:t>4</a:t>
              </a:r>
              <a:endParaRPr lang="zh-CN" altLang="en-US" sz="3200" dirty="0">
                <a:solidFill>
                  <a:schemeClr val="bg1"/>
                </a:solidFill>
              </a:endParaRPr>
            </a:p>
          </p:txBody>
        </p:sp>
      </p:grpSp>
      <p:grpSp>
        <p:nvGrpSpPr>
          <p:cNvPr id="48" name="组合 47"/>
          <p:cNvGrpSpPr/>
          <p:nvPr/>
        </p:nvGrpSpPr>
        <p:grpSpPr>
          <a:xfrm>
            <a:off x="6215074" y="2143122"/>
            <a:ext cx="1214446" cy="2000264"/>
            <a:chOff x="6215074" y="2143122"/>
            <a:chExt cx="1214446" cy="2000264"/>
          </a:xfrm>
        </p:grpSpPr>
        <p:sp>
          <p:nvSpPr>
            <p:cNvPr id="20" name="矩形 19"/>
            <p:cNvSpPr/>
            <p:nvPr/>
          </p:nvSpPr>
          <p:spPr>
            <a:xfrm>
              <a:off x="6215074" y="2143122"/>
              <a:ext cx="1214446" cy="20002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6342174" y="2473911"/>
              <a:ext cx="1000132"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详细设计</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6858016" y="3000378"/>
              <a:ext cx="500066" cy="1107996"/>
            </a:xfrm>
            <a:prstGeom prst="rect">
              <a:avLst/>
            </a:prstGeom>
            <a:noFill/>
          </p:spPr>
          <p:txBody>
            <a:bodyPr wrap="square" rtlCol="0">
              <a:spAutoFit/>
            </a:bodyPr>
            <a:lstStyle/>
            <a:p>
              <a:r>
                <a:rPr lang="en-US" altLang="zh-CN" sz="6600" dirty="0" smtClean="0">
                  <a:solidFill>
                    <a:schemeClr val="bg1"/>
                  </a:solidFill>
                </a:rPr>
                <a:t>5</a:t>
              </a:r>
              <a:endParaRPr lang="zh-CN" altLang="en-US" sz="3200" dirty="0">
                <a:solidFill>
                  <a:schemeClr val="bg1"/>
                </a:solidFill>
              </a:endParaRPr>
            </a:p>
          </p:txBody>
        </p:sp>
      </p:grpSp>
      <p:grpSp>
        <p:nvGrpSpPr>
          <p:cNvPr id="49" name="组合 48"/>
          <p:cNvGrpSpPr/>
          <p:nvPr/>
        </p:nvGrpSpPr>
        <p:grpSpPr>
          <a:xfrm>
            <a:off x="7572396" y="2143122"/>
            <a:ext cx="1214446" cy="2000264"/>
            <a:chOff x="7572396" y="2143122"/>
            <a:chExt cx="1214446" cy="2000264"/>
          </a:xfrm>
        </p:grpSpPr>
        <p:sp>
          <p:nvSpPr>
            <p:cNvPr id="23" name="矩形 22"/>
            <p:cNvSpPr/>
            <p:nvPr/>
          </p:nvSpPr>
          <p:spPr>
            <a:xfrm>
              <a:off x="7572396" y="2143122"/>
              <a:ext cx="1214446" cy="2000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7730377" y="2403602"/>
              <a:ext cx="857256" cy="58356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总结</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及致谢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8143900" y="3000378"/>
              <a:ext cx="500066" cy="1107996"/>
            </a:xfrm>
            <a:prstGeom prst="rect">
              <a:avLst/>
            </a:prstGeom>
            <a:noFill/>
          </p:spPr>
          <p:txBody>
            <a:bodyPr wrap="square" rtlCol="0">
              <a:spAutoFit/>
            </a:bodyPr>
            <a:lstStyle/>
            <a:p>
              <a:r>
                <a:rPr lang="en-US" altLang="zh-CN" sz="6600" dirty="0" smtClean="0">
                  <a:solidFill>
                    <a:schemeClr val="bg1"/>
                  </a:solidFill>
                </a:rPr>
                <a:t>6</a:t>
              </a:r>
              <a:endParaRPr lang="zh-CN" altLang="en-US" sz="3200" dirty="0">
                <a:solidFill>
                  <a:schemeClr val="bg1"/>
                </a:solidFill>
              </a:endParaRPr>
            </a:p>
          </p:txBody>
        </p:sp>
      </p:grpSp>
      <p:cxnSp>
        <p:nvCxnSpPr>
          <p:cNvPr id="38" name="直接连接符 37"/>
          <p:cNvCxnSpPr/>
          <p:nvPr/>
        </p:nvCxnSpPr>
        <p:spPr>
          <a:xfrm rot="5400000">
            <a:off x="678629" y="1821651"/>
            <a:ext cx="35719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1928794" y="1857370"/>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3214678" y="1857370"/>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4572000" y="1857370"/>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6000760" y="1857370"/>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7357288" y="1857370"/>
            <a:ext cx="286546" cy="794"/>
          </a:xfrm>
          <a:prstGeom prst="line">
            <a:avLst/>
          </a:prstGeom>
        </p:spPr>
        <p:style>
          <a:lnRef idx="1">
            <a:schemeClr val="accent1"/>
          </a:lnRef>
          <a:fillRef idx="0">
            <a:schemeClr val="accent1"/>
          </a:fillRef>
          <a:effectRef idx="0">
            <a:schemeClr val="accent1"/>
          </a:effectRef>
          <a:fontRef idx="minor">
            <a:schemeClr val="tx1"/>
          </a:fontRef>
        </p:style>
      </p:cxnSp>
      <p:pic>
        <p:nvPicPr>
          <p:cNvPr id="79" name="Picture 6" descr="C:\Users\iamisis\Desktop\MetroStation_2.0_XiaZaiBa\metrostation_by_yankoa-d312tty\PNG\Others\Blue\MB_0001_pi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2910" y="3862558"/>
            <a:ext cx="571504" cy="571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0" name="Picture 3" descr="D:\TDDOWNLOAD\win8风格图标\PNG\Communications\Blue\MB_0018_not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8794" y="3857634"/>
            <a:ext cx="612036" cy="612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 name="Picture 8" descr="C:\Users\iamisis\Desktop\MetroStation_2.0_XiaZaiBa\metrostation_by_yankoa-d312tty\PNG\Network\Blue\MB_0036_sear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4678" y="3929072"/>
            <a:ext cx="632896" cy="6278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2" name="Picture 7" descr="C:\Users\iamisis\Desktop\MetroStation_2.0_XiaZaiBa\metrostation_by_yankoa-d312tty\PNG\Suites\Blue\MB_0029_program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857634"/>
            <a:ext cx="642942" cy="642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3" name="Picture 9" descr="C:\Users\iamisis\Desktop\MetroStation_2.0_XiaZaiBa\metrostation_by_yankoa-d312tty\PNG\Navigation\blue\MB_0014_world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9520" y="3857634"/>
            <a:ext cx="642942" cy="642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4" name="Picture 4" descr="C:\Users\iamisis\Desktop\MetroStation_2.0_XiaZaiBa\metrostation_by_yankoa-d312tty\PNG\Media\Blue\MB_0018_view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2198" y="3929072"/>
            <a:ext cx="642942" cy="642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70" decel="100000"/>
                                        <p:tgtEl>
                                          <p:spTgt spid="39"/>
                                        </p:tgtEl>
                                      </p:cBhvr>
                                    </p:animEffect>
                                    <p:animScale>
                                      <p:cBhvr>
                                        <p:cTn id="8" dur="770" decel="100000"/>
                                        <p:tgtEl>
                                          <p:spTgt spid="39"/>
                                        </p:tgtEl>
                                      </p:cBhvr>
                                      <p:from x="10000" y="10000"/>
                                      <p:to x="200000" y="450000"/>
                                    </p:animScale>
                                    <p:animScale>
                                      <p:cBhvr>
                                        <p:cTn id="9" dur="1230" accel="100000" fill="hold">
                                          <p:stCondLst>
                                            <p:cond delay="770"/>
                                          </p:stCondLst>
                                        </p:cTn>
                                        <p:tgtEl>
                                          <p:spTgt spid="39"/>
                                        </p:tgtEl>
                                      </p:cBhvr>
                                      <p:from x="200000" y="450000"/>
                                      <p:to x="100000" y="100000"/>
                                    </p:animScale>
                                    <p:set>
                                      <p:cBhvr>
                                        <p:cTn id="10" dur="770" fill="hold"/>
                                        <p:tgtEl>
                                          <p:spTgt spid="39"/>
                                        </p:tgtEl>
                                        <p:attrNameLst>
                                          <p:attrName>ppt_x</p:attrName>
                                        </p:attrNameLst>
                                      </p:cBhvr>
                                      <p:to>
                                        <p:strVal val="(0.5)"/>
                                      </p:to>
                                    </p:set>
                                    <p:anim from="(0.5)" to="(#ppt_x)" calcmode="lin" valueType="num">
                                      <p:cBhvr>
                                        <p:cTn id="11" dur="1230" accel="100000" fill="hold">
                                          <p:stCondLst>
                                            <p:cond delay="770"/>
                                          </p:stCondLst>
                                        </p:cTn>
                                        <p:tgtEl>
                                          <p:spTgt spid="39"/>
                                        </p:tgtEl>
                                        <p:attrNameLst>
                                          <p:attrName>ppt_x</p:attrName>
                                        </p:attrNameLst>
                                      </p:cBhvr>
                                    </p:anim>
                                    <p:set>
                                      <p:cBhvr>
                                        <p:cTn id="12" dur="770" fill="hold"/>
                                        <p:tgtEl>
                                          <p:spTgt spid="39"/>
                                        </p:tgtEl>
                                        <p:attrNameLst>
                                          <p:attrName>ppt_y</p:attrName>
                                        </p:attrNameLst>
                                      </p:cBhvr>
                                      <p:to>
                                        <p:strVal val="(#ppt_y+0.4)"/>
                                      </p:to>
                                    </p:set>
                                    <p:anim from="(#ppt_y+0.4)" to="(#ppt_y)" calcmode="lin" valueType="num">
                                      <p:cBhvr>
                                        <p:cTn id="13" dur="1230" accel="100000" fill="hold">
                                          <p:stCondLst>
                                            <p:cond delay="770"/>
                                          </p:stCondLst>
                                        </p:cTn>
                                        <p:tgtEl>
                                          <p:spTgt spid="39"/>
                                        </p:tgtEl>
                                        <p:attrNameLst>
                                          <p:attrName>ppt_y</p:attrName>
                                        </p:attrNameLst>
                                      </p:cBhvr>
                                    </p:anim>
                                  </p:childTnLst>
                                </p:cTn>
                              </p:par>
                              <p:par>
                                <p:cTn id="14" presetID="51"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70" decel="100000"/>
                                        <p:tgtEl>
                                          <p:spTgt spid="45"/>
                                        </p:tgtEl>
                                      </p:cBhvr>
                                    </p:animEffect>
                                    <p:animScale>
                                      <p:cBhvr>
                                        <p:cTn id="17" dur="770" decel="100000"/>
                                        <p:tgtEl>
                                          <p:spTgt spid="45"/>
                                        </p:tgtEl>
                                      </p:cBhvr>
                                      <p:from x="10000" y="10000"/>
                                      <p:to x="200000" y="450000"/>
                                    </p:animScale>
                                    <p:animScale>
                                      <p:cBhvr>
                                        <p:cTn id="18" dur="1230" accel="100000" fill="hold">
                                          <p:stCondLst>
                                            <p:cond delay="770"/>
                                          </p:stCondLst>
                                        </p:cTn>
                                        <p:tgtEl>
                                          <p:spTgt spid="45"/>
                                        </p:tgtEl>
                                      </p:cBhvr>
                                      <p:from x="200000" y="450000"/>
                                      <p:to x="100000" y="100000"/>
                                    </p:animScale>
                                    <p:set>
                                      <p:cBhvr>
                                        <p:cTn id="19" dur="770" fill="hold"/>
                                        <p:tgtEl>
                                          <p:spTgt spid="45"/>
                                        </p:tgtEl>
                                        <p:attrNameLst>
                                          <p:attrName>ppt_x</p:attrName>
                                        </p:attrNameLst>
                                      </p:cBhvr>
                                      <p:to>
                                        <p:strVal val="(0.5)"/>
                                      </p:to>
                                    </p:set>
                                    <p:anim from="(0.5)" to="(#ppt_x)" calcmode="lin" valueType="num">
                                      <p:cBhvr>
                                        <p:cTn id="20" dur="1230" accel="100000" fill="hold">
                                          <p:stCondLst>
                                            <p:cond delay="770"/>
                                          </p:stCondLst>
                                        </p:cTn>
                                        <p:tgtEl>
                                          <p:spTgt spid="45"/>
                                        </p:tgtEl>
                                        <p:attrNameLst>
                                          <p:attrName>ppt_x</p:attrName>
                                        </p:attrNameLst>
                                      </p:cBhvr>
                                    </p:anim>
                                    <p:set>
                                      <p:cBhvr>
                                        <p:cTn id="21" dur="770" fill="hold"/>
                                        <p:tgtEl>
                                          <p:spTgt spid="45"/>
                                        </p:tgtEl>
                                        <p:attrNameLst>
                                          <p:attrName>ppt_y</p:attrName>
                                        </p:attrNameLst>
                                      </p:cBhvr>
                                      <p:to>
                                        <p:strVal val="(#ppt_y+0.4)"/>
                                      </p:to>
                                    </p:set>
                                    <p:anim from="(#ppt_y+0.4)" to="(#ppt_y)" calcmode="lin" valueType="num">
                                      <p:cBhvr>
                                        <p:cTn id="22" dur="1230" accel="100000" fill="hold">
                                          <p:stCondLst>
                                            <p:cond delay="770"/>
                                          </p:stCondLst>
                                        </p:cTn>
                                        <p:tgtEl>
                                          <p:spTgt spid="45"/>
                                        </p:tgtEl>
                                        <p:attrNameLst>
                                          <p:attrName>ppt_y</p:attrName>
                                        </p:attrNameLst>
                                      </p:cBhvr>
                                    </p:anim>
                                  </p:childTnLst>
                                </p:cTn>
                              </p:par>
                              <p:par>
                                <p:cTn id="23" presetID="5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770" decel="100000"/>
                                        <p:tgtEl>
                                          <p:spTgt spid="46"/>
                                        </p:tgtEl>
                                      </p:cBhvr>
                                    </p:animEffect>
                                    <p:animScale>
                                      <p:cBhvr>
                                        <p:cTn id="26" dur="770" decel="100000"/>
                                        <p:tgtEl>
                                          <p:spTgt spid="46"/>
                                        </p:tgtEl>
                                      </p:cBhvr>
                                      <p:from x="10000" y="10000"/>
                                      <p:to x="200000" y="450000"/>
                                    </p:animScale>
                                    <p:animScale>
                                      <p:cBhvr>
                                        <p:cTn id="27" dur="1230" accel="100000" fill="hold">
                                          <p:stCondLst>
                                            <p:cond delay="770"/>
                                          </p:stCondLst>
                                        </p:cTn>
                                        <p:tgtEl>
                                          <p:spTgt spid="46"/>
                                        </p:tgtEl>
                                      </p:cBhvr>
                                      <p:from x="200000" y="450000"/>
                                      <p:to x="100000" y="100000"/>
                                    </p:animScale>
                                    <p:set>
                                      <p:cBhvr>
                                        <p:cTn id="28" dur="770" fill="hold"/>
                                        <p:tgtEl>
                                          <p:spTgt spid="46"/>
                                        </p:tgtEl>
                                        <p:attrNameLst>
                                          <p:attrName>ppt_x</p:attrName>
                                        </p:attrNameLst>
                                      </p:cBhvr>
                                      <p:to>
                                        <p:strVal val="(0.5)"/>
                                      </p:to>
                                    </p:set>
                                    <p:anim from="(0.5)" to="(#ppt_x)" calcmode="lin" valueType="num">
                                      <p:cBhvr>
                                        <p:cTn id="29" dur="1230" accel="100000" fill="hold">
                                          <p:stCondLst>
                                            <p:cond delay="770"/>
                                          </p:stCondLst>
                                        </p:cTn>
                                        <p:tgtEl>
                                          <p:spTgt spid="46"/>
                                        </p:tgtEl>
                                        <p:attrNameLst>
                                          <p:attrName>ppt_x</p:attrName>
                                        </p:attrNameLst>
                                      </p:cBhvr>
                                    </p:anim>
                                    <p:set>
                                      <p:cBhvr>
                                        <p:cTn id="30" dur="770" fill="hold"/>
                                        <p:tgtEl>
                                          <p:spTgt spid="46"/>
                                        </p:tgtEl>
                                        <p:attrNameLst>
                                          <p:attrName>ppt_y</p:attrName>
                                        </p:attrNameLst>
                                      </p:cBhvr>
                                      <p:to>
                                        <p:strVal val="(#ppt_y+0.4)"/>
                                      </p:to>
                                    </p:set>
                                    <p:anim from="(#ppt_y+0.4)" to="(#ppt_y)" calcmode="lin" valueType="num">
                                      <p:cBhvr>
                                        <p:cTn id="31" dur="1230" accel="100000" fill="hold">
                                          <p:stCondLst>
                                            <p:cond delay="770"/>
                                          </p:stCondLst>
                                        </p:cTn>
                                        <p:tgtEl>
                                          <p:spTgt spid="46"/>
                                        </p:tgtEl>
                                        <p:attrNameLst>
                                          <p:attrName>ppt_y</p:attrName>
                                        </p:attrNameLst>
                                      </p:cBhvr>
                                    </p:anim>
                                  </p:childTnLst>
                                </p:cTn>
                              </p:par>
                              <p:par>
                                <p:cTn id="32" presetID="5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770" decel="100000"/>
                                        <p:tgtEl>
                                          <p:spTgt spid="47"/>
                                        </p:tgtEl>
                                      </p:cBhvr>
                                    </p:animEffect>
                                    <p:animScale>
                                      <p:cBhvr>
                                        <p:cTn id="35" dur="770" decel="100000"/>
                                        <p:tgtEl>
                                          <p:spTgt spid="47"/>
                                        </p:tgtEl>
                                      </p:cBhvr>
                                      <p:from x="10000" y="10000"/>
                                      <p:to x="200000" y="450000"/>
                                    </p:animScale>
                                    <p:animScale>
                                      <p:cBhvr>
                                        <p:cTn id="36" dur="1230" accel="100000" fill="hold">
                                          <p:stCondLst>
                                            <p:cond delay="770"/>
                                          </p:stCondLst>
                                        </p:cTn>
                                        <p:tgtEl>
                                          <p:spTgt spid="47"/>
                                        </p:tgtEl>
                                      </p:cBhvr>
                                      <p:from x="200000" y="450000"/>
                                      <p:to x="100000" y="100000"/>
                                    </p:animScale>
                                    <p:set>
                                      <p:cBhvr>
                                        <p:cTn id="37" dur="770" fill="hold"/>
                                        <p:tgtEl>
                                          <p:spTgt spid="47"/>
                                        </p:tgtEl>
                                        <p:attrNameLst>
                                          <p:attrName>ppt_x</p:attrName>
                                        </p:attrNameLst>
                                      </p:cBhvr>
                                      <p:to>
                                        <p:strVal val="(0.5)"/>
                                      </p:to>
                                    </p:set>
                                    <p:anim from="(0.5)" to="(#ppt_x)" calcmode="lin" valueType="num">
                                      <p:cBhvr>
                                        <p:cTn id="38" dur="1230" accel="100000" fill="hold">
                                          <p:stCondLst>
                                            <p:cond delay="770"/>
                                          </p:stCondLst>
                                        </p:cTn>
                                        <p:tgtEl>
                                          <p:spTgt spid="47"/>
                                        </p:tgtEl>
                                        <p:attrNameLst>
                                          <p:attrName>ppt_x</p:attrName>
                                        </p:attrNameLst>
                                      </p:cBhvr>
                                    </p:anim>
                                    <p:set>
                                      <p:cBhvr>
                                        <p:cTn id="39" dur="770" fill="hold"/>
                                        <p:tgtEl>
                                          <p:spTgt spid="47"/>
                                        </p:tgtEl>
                                        <p:attrNameLst>
                                          <p:attrName>ppt_y</p:attrName>
                                        </p:attrNameLst>
                                      </p:cBhvr>
                                      <p:to>
                                        <p:strVal val="(#ppt_y+0.4)"/>
                                      </p:to>
                                    </p:set>
                                    <p:anim from="(#ppt_y+0.4)" to="(#ppt_y)" calcmode="lin" valueType="num">
                                      <p:cBhvr>
                                        <p:cTn id="40" dur="1230" accel="100000" fill="hold">
                                          <p:stCondLst>
                                            <p:cond delay="770"/>
                                          </p:stCondLst>
                                        </p:cTn>
                                        <p:tgtEl>
                                          <p:spTgt spid="47"/>
                                        </p:tgtEl>
                                        <p:attrNameLst>
                                          <p:attrName>ppt_y</p:attrName>
                                        </p:attrNameLst>
                                      </p:cBhvr>
                                    </p:anim>
                                  </p:childTnLst>
                                </p:cTn>
                              </p:par>
                              <p:par>
                                <p:cTn id="41" presetID="5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770" decel="100000"/>
                                        <p:tgtEl>
                                          <p:spTgt spid="48"/>
                                        </p:tgtEl>
                                      </p:cBhvr>
                                    </p:animEffect>
                                    <p:animScale>
                                      <p:cBhvr>
                                        <p:cTn id="44" dur="770" decel="100000"/>
                                        <p:tgtEl>
                                          <p:spTgt spid="48"/>
                                        </p:tgtEl>
                                      </p:cBhvr>
                                      <p:from x="10000" y="10000"/>
                                      <p:to x="200000" y="450000"/>
                                    </p:animScale>
                                    <p:animScale>
                                      <p:cBhvr>
                                        <p:cTn id="45" dur="1230" accel="100000" fill="hold">
                                          <p:stCondLst>
                                            <p:cond delay="770"/>
                                          </p:stCondLst>
                                        </p:cTn>
                                        <p:tgtEl>
                                          <p:spTgt spid="48"/>
                                        </p:tgtEl>
                                      </p:cBhvr>
                                      <p:from x="200000" y="450000"/>
                                      <p:to x="100000" y="100000"/>
                                    </p:animScale>
                                    <p:set>
                                      <p:cBhvr>
                                        <p:cTn id="46" dur="770" fill="hold"/>
                                        <p:tgtEl>
                                          <p:spTgt spid="48"/>
                                        </p:tgtEl>
                                        <p:attrNameLst>
                                          <p:attrName>ppt_x</p:attrName>
                                        </p:attrNameLst>
                                      </p:cBhvr>
                                      <p:to>
                                        <p:strVal val="(0.5)"/>
                                      </p:to>
                                    </p:set>
                                    <p:anim from="(0.5)" to="(#ppt_x)" calcmode="lin" valueType="num">
                                      <p:cBhvr>
                                        <p:cTn id="47" dur="1230" accel="100000" fill="hold">
                                          <p:stCondLst>
                                            <p:cond delay="770"/>
                                          </p:stCondLst>
                                        </p:cTn>
                                        <p:tgtEl>
                                          <p:spTgt spid="48"/>
                                        </p:tgtEl>
                                        <p:attrNameLst>
                                          <p:attrName>ppt_x</p:attrName>
                                        </p:attrNameLst>
                                      </p:cBhvr>
                                    </p:anim>
                                    <p:set>
                                      <p:cBhvr>
                                        <p:cTn id="48" dur="770" fill="hold"/>
                                        <p:tgtEl>
                                          <p:spTgt spid="48"/>
                                        </p:tgtEl>
                                        <p:attrNameLst>
                                          <p:attrName>ppt_y</p:attrName>
                                        </p:attrNameLst>
                                      </p:cBhvr>
                                      <p:to>
                                        <p:strVal val="(#ppt_y+0.4)"/>
                                      </p:to>
                                    </p:set>
                                    <p:anim from="(#ppt_y+0.4)" to="(#ppt_y)" calcmode="lin" valueType="num">
                                      <p:cBhvr>
                                        <p:cTn id="49" dur="1230" accel="100000" fill="hold">
                                          <p:stCondLst>
                                            <p:cond delay="770"/>
                                          </p:stCondLst>
                                        </p:cTn>
                                        <p:tgtEl>
                                          <p:spTgt spid="48"/>
                                        </p:tgtEl>
                                        <p:attrNameLst>
                                          <p:attrName>ppt_y</p:attrName>
                                        </p:attrNameLst>
                                      </p:cBhvr>
                                    </p:anim>
                                  </p:childTnLst>
                                </p:cTn>
                              </p:par>
                              <p:par>
                                <p:cTn id="50" presetID="51"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770" decel="100000"/>
                                        <p:tgtEl>
                                          <p:spTgt spid="49"/>
                                        </p:tgtEl>
                                      </p:cBhvr>
                                    </p:animEffect>
                                    <p:animScale>
                                      <p:cBhvr>
                                        <p:cTn id="53" dur="770" decel="100000"/>
                                        <p:tgtEl>
                                          <p:spTgt spid="49"/>
                                        </p:tgtEl>
                                      </p:cBhvr>
                                      <p:from x="10000" y="10000"/>
                                      <p:to x="200000" y="450000"/>
                                    </p:animScale>
                                    <p:animScale>
                                      <p:cBhvr>
                                        <p:cTn id="54" dur="1230" accel="100000" fill="hold">
                                          <p:stCondLst>
                                            <p:cond delay="770"/>
                                          </p:stCondLst>
                                        </p:cTn>
                                        <p:tgtEl>
                                          <p:spTgt spid="49"/>
                                        </p:tgtEl>
                                      </p:cBhvr>
                                      <p:from x="200000" y="450000"/>
                                      <p:to x="100000" y="100000"/>
                                    </p:animScale>
                                    <p:set>
                                      <p:cBhvr>
                                        <p:cTn id="55" dur="770" fill="hold"/>
                                        <p:tgtEl>
                                          <p:spTgt spid="49"/>
                                        </p:tgtEl>
                                        <p:attrNameLst>
                                          <p:attrName>ppt_x</p:attrName>
                                        </p:attrNameLst>
                                      </p:cBhvr>
                                      <p:to>
                                        <p:strVal val="(0.5)"/>
                                      </p:to>
                                    </p:set>
                                    <p:anim from="(0.5)" to="(#ppt_x)" calcmode="lin" valueType="num">
                                      <p:cBhvr>
                                        <p:cTn id="56" dur="1230" accel="100000" fill="hold">
                                          <p:stCondLst>
                                            <p:cond delay="770"/>
                                          </p:stCondLst>
                                        </p:cTn>
                                        <p:tgtEl>
                                          <p:spTgt spid="49"/>
                                        </p:tgtEl>
                                        <p:attrNameLst>
                                          <p:attrName>ppt_x</p:attrName>
                                        </p:attrNameLst>
                                      </p:cBhvr>
                                    </p:anim>
                                    <p:set>
                                      <p:cBhvr>
                                        <p:cTn id="57" dur="770" fill="hold"/>
                                        <p:tgtEl>
                                          <p:spTgt spid="49"/>
                                        </p:tgtEl>
                                        <p:attrNameLst>
                                          <p:attrName>ppt_y</p:attrName>
                                        </p:attrNameLst>
                                      </p:cBhvr>
                                      <p:to>
                                        <p:strVal val="(#ppt_y+0.4)"/>
                                      </p:to>
                                    </p:set>
                                    <p:anim from="(#ppt_y+0.4)" to="(#ppt_y)" calcmode="lin" valueType="num">
                                      <p:cBhvr>
                                        <p:cTn id="58" dur="1230" accel="100000" fill="hold">
                                          <p:stCondLst>
                                            <p:cond delay="770"/>
                                          </p:stCondLst>
                                        </p:cTn>
                                        <p:tgtEl>
                                          <p:spTgt spid="49"/>
                                        </p:tgtEl>
                                        <p:attrNameLst>
                                          <p:attrName>ppt_y</p:attrName>
                                        </p:attrNameLst>
                                      </p:cBhvr>
                                    </p:anim>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slide(fromBottom)">
                                      <p:cBhvr>
                                        <p:cTn id="63" dur="500"/>
                                        <p:tgtEl>
                                          <p:spTgt spid="79"/>
                                        </p:tgtEl>
                                      </p:cBhvr>
                                    </p:animEffect>
                                  </p:childTnLst>
                                </p:cTn>
                              </p:par>
                            </p:childTnLst>
                          </p:cTn>
                        </p:par>
                        <p:par>
                          <p:cTn id="64" fill="hold">
                            <p:stCondLst>
                              <p:cond delay="500"/>
                            </p:stCondLst>
                            <p:childTnLst>
                              <p:par>
                                <p:cTn id="65" presetID="12" presetClass="entr" presetSubtype="4" fill="hold"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slide(fromBottom)">
                                      <p:cBhvr>
                                        <p:cTn id="67" dur="500"/>
                                        <p:tgtEl>
                                          <p:spTgt spid="80"/>
                                        </p:tgtEl>
                                      </p:cBhvr>
                                    </p:animEffect>
                                  </p:childTnLst>
                                </p:cTn>
                              </p:par>
                            </p:childTnLst>
                          </p:cTn>
                        </p:par>
                        <p:par>
                          <p:cTn id="68" fill="hold">
                            <p:stCondLst>
                              <p:cond delay="1000"/>
                            </p:stCondLst>
                            <p:childTnLst>
                              <p:par>
                                <p:cTn id="69" presetID="12" presetClass="entr" presetSubtype="4"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slide(fromBottom)">
                                      <p:cBhvr>
                                        <p:cTn id="71" dur="500"/>
                                        <p:tgtEl>
                                          <p:spTgt spid="81"/>
                                        </p:tgtEl>
                                      </p:cBhvr>
                                    </p:animEffect>
                                  </p:childTnLst>
                                </p:cTn>
                              </p:par>
                            </p:childTnLst>
                          </p:cTn>
                        </p:par>
                        <p:par>
                          <p:cTn id="72" fill="hold">
                            <p:stCondLst>
                              <p:cond delay="1500"/>
                            </p:stCondLst>
                            <p:childTnLst>
                              <p:par>
                                <p:cTn id="73" presetID="12" presetClass="entr" presetSubtype="4"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slide(fromBottom)">
                                      <p:cBhvr>
                                        <p:cTn id="75" dur="500"/>
                                        <p:tgtEl>
                                          <p:spTgt spid="82"/>
                                        </p:tgtEl>
                                      </p:cBhvr>
                                    </p:animEffect>
                                  </p:childTnLst>
                                </p:cTn>
                              </p:par>
                            </p:childTnLst>
                          </p:cTn>
                        </p:par>
                        <p:par>
                          <p:cTn id="76" fill="hold">
                            <p:stCondLst>
                              <p:cond delay="2000"/>
                            </p:stCondLst>
                            <p:childTnLst>
                              <p:par>
                                <p:cTn id="77" presetID="12" presetClass="entr" presetSubtype="4" fill="hold" nodeType="after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slide(fromBottom)">
                                      <p:cBhvr>
                                        <p:cTn id="79" dur="500"/>
                                        <p:tgtEl>
                                          <p:spTgt spid="84"/>
                                        </p:tgtEl>
                                      </p:cBhvr>
                                    </p:animEffect>
                                  </p:childTnLst>
                                </p:cTn>
                              </p:par>
                            </p:childTnLst>
                          </p:cTn>
                        </p:par>
                        <p:par>
                          <p:cTn id="80" fill="hold">
                            <p:stCondLst>
                              <p:cond delay="2500"/>
                            </p:stCondLst>
                            <p:childTnLst>
                              <p:par>
                                <p:cTn id="81" presetID="12" presetClass="entr" presetSubtype="4" fill="hold" nodeType="after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slide(fromBottom)">
                                      <p:cBhvr>
                                        <p:cTn id="8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57172" y="457204"/>
            <a:ext cx="8229657" cy="925830"/>
          </a:xfrm>
          <a:prstGeom prst="rect">
            <a:avLst/>
          </a:prstGeom>
          <a:noFill/>
        </p:spPr>
        <p:txBody>
          <a:bodyPr wrap="square" lIns="47625" tIns="19050" rIns="47625" bIns="19050" rtlCol="0" anchor="t" anchorCtr="0">
            <a:normAutofit/>
          </a:bodyPr>
          <a:p>
            <a:pPr marL="0" indent="0" algn="ctr">
              <a:lnSpc>
                <a:spcPct val="100000"/>
              </a:lnSpc>
              <a:spcBef>
                <a:spcPts val="0"/>
              </a:spcBef>
              <a:spcAft>
                <a:spcPts val="0"/>
              </a:spcAft>
              <a:buSzPct val="100000"/>
              <a:buNone/>
            </a:pPr>
            <a:r>
              <a:rPr lang="zh-CN" sz="5200" b="1" spc="360">
                <a:solidFill>
                  <a:schemeClr val="accent1"/>
                </a:solidFill>
                <a:latin typeface="微软雅黑" panose="020B0503020204020204" pitchFamily="34" charset="-122"/>
                <a:ea typeface="微软雅黑" panose="020B0503020204020204" pitchFamily="34" charset="-122"/>
              </a:rPr>
              <a:t>查看所有学生的所有成绩</a:t>
            </a:r>
            <a:endParaRPr lang="zh-CN" sz="5200" b="1" spc="360">
              <a:solidFill>
                <a:schemeClr val="accent1"/>
              </a:solidFill>
              <a:latin typeface="微软雅黑" panose="020B0503020204020204" pitchFamily="34" charset="-122"/>
              <a:ea typeface="微软雅黑" panose="020B0503020204020204" pitchFamily="34" charset="-122"/>
            </a:endParaRPr>
          </a:p>
        </p:txBody>
      </p:sp>
      <p:sp>
        <p:nvSpPr>
          <p:cNvPr id="5" name="矩形 11"/>
          <p:cNvSpPr/>
          <p:nvPr>
            <p:custDataLst>
              <p:tags r:id="rId2"/>
            </p:custDataLst>
          </p:nvPr>
        </p:nvSpPr>
        <p:spPr>
          <a:xfrm>
            <a:off x="1187450" y="2286000"/>
            <a:ext cx="6708775" cy="2058035"/>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3"/>
            </p:custDataLst>
          </p:nvPr>
        </p:nvSpPr>
        <p:spPr>
          <a:xfrm>
            <a:off x="7286681" y="2239049"/>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4"/>
            </p:custDataLst>
          </p:nvPr>
        </p:nvSpPr>
        <p:spPr>
          <a:xfrm>
            <a:off x="942975" y="4000407"/>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1228090" y="2320925"/>
            <a:ext cx="6626860" cy="2022475"/>
          </a:xfrm>
          <a:prstGeom prst="rect">
            <a:avLst/>
          </a:prstGeom>
        </p:spPr>
      </p:pic>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57172" y="457110"/>
            <a:ext cx="8229657" cy="627507"/>
          </a:xfrm>
          <a:prstGeom prst="rect">
            <a:avLst/>
          </a:prstGeom>
          <a:noFill/>
        </p:spPr>
        <p:txBody>
          <a:bodyPr wrap="square" lIns="47625" tIns="19050" rIns="47625" bIns="19050" rtlCol="0" anchor="t" anchorCtr="0">
            <a:normAutofit/>
          </a:bodyPr>
          <a:p>
            <a:pPr marL="0" indent="0" algn="ctr">
              <a:lnSpc>
                <a:spcPct val="100000"/>
              </a:lnSpc>
              <a:spcBef>
                <a:spcPts val="0"/>
              </a:spcBef>
              <a:spcAft>
                <a:spcPts val="0"/>
              </a:spcAft>
              <a:buSzPct val="100000"/>
              <a:buNone/>
            </a:pPr>
            <a:r>
              <a:rPr lang="zh-CN" sz="3600" b="1" spc="200">
                <a:solidFill>
                  <a:schemeClr val="accent1"/>
                </a:solidFill>
                <a:latin typeface="微软雅黑" panose="020B0503020204020204" pitchFamily="34" charset="-122"/>
                <a:ea typeface="微软雅黑" panose="020B0503020204020204" pitchFamily="34" charset="-122"/>
              </a:rPr>
              <a:t>查询依据学号查询单个学生成绩信息</a:t>
            </a:r>
            <a:endParaRPr lang="zh-CN" sz="3600" b="1" spc="200">
              <a:solidFill>
                <a:schemeClr val="accent1"/>
              </a:solidFill>
              <a:latin typeface="微软雅黑" panose="020B0503020204020204" pitchFamily="34" charset="-122"/>
              <a:ea typeface="微软雅黑" panose="020B0503020204020204" pitchFamily="34" charset="-122"/>
            </a:endParaRPr>
          </a:p>
        </p:txBody>
      </p:sp>
      <p:sp>
        <p:nvSpPr>
          <p:cNvPr id="5" name="矩形 11"/>
          <p:cNvSpPr/>
          <p:nvPr>
            <p:custDataLst>
              <p:tags r:id="rId2"/>
            </p:custDataLst>
          </p:nvPr>
        </p:nvSpPr>
        <p:spPr>
          <a:xfrm>
            <a:off x="1943116" y="1371611"/>
            <a:ext cx="5257842" cy="3086125"/>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3"/>
            </p:custDataLst>
          </p:nvPr>
        </p:nvSpPr>
        <p:spPr>
          <a:xfrm>
            <a:off x="6972356" y="1828815"/>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4"/>
            </p:custDataLst>
          </p:nvPr>
        </p:nvSpPr>
        <p:spPr>
          <a:xfrm>
            <a:off x="1257300" y="3657629"/>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1619250" y="1635760"/>
            <a:ext cx="5657850" cy="2686050"/>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457172" y="457204"/>
            <a:ext cx="8229657" cy="925830"/>
          </a:xfrm>
          <a:prstGeom prst="rect">
            <a:avLst/>
          </a:prstGeom>
          <a:noFill/>
        </p:spPr>
        <p:txBody>
          <a:bodyPr wrap="square" lIns="47625" tIns="19050" rIns="47625" bIns="19050" rtlCol="0" anchor="t" anchorCtr="0">
            <a:normAutofit/>
          </a:bodyPr>
          <a:p>
            <a:pPr marL="0" indent="0" algn="ctr">
              <a:lnSpc>
                <a:spcPct val="100000"/>
              </a:lnSpc>
              <a:spcBef>
                <a:spcPts val="0"/>
              </a:spcBef>
              <a:spcAft>
                <a:spcPts val="0"/>
              </a:spcAft>
              <a:buSzPct val="100000"/>
              <a:buNone/>
            </a:pPr>
            <a:r>
              <a:rPr lang="zh-CN" sz="5200" b="1" spc="360">
                <a:solidFill>
                  <a:schemeClr val="accent1"/>
                </a:solidFill>
                <a:latin typeface="微软雅黑" panose="020B0503020204020204" pitchFamily="34" charset="-122"/>
                <a:ea typeface="微软雅黑" panose="020B0503020204020204" pitchFamily="34" charset="-122"/>
              </a:rPr>
              <a:t>录入学生成绩</a:t>
            </a:r>
            <a:endParaRPr lang="zh-CN" sz="5200" b="1" spc="360">
              <a:solidFill>
                <a:schemeClr val="accent1"/>
              </a:solidFill>
              <a:latin typeface="微软雅黑" panose="020B0503020204020204" pitchFamily="34" charset="-122"/>
              <a:ea typeface="微软雅黑" panose="020B0503020204020204" pitchFamily="34" charset="-122"/>
            </a:endParaRPr>
          </a:p>
        </p:txBody>
      </p:sp>
      <p:sp>
        <p:nvSpPr>
          <p:cNvPr id="5" name="矩形 11"/>
          <p:cNvSpPr/>
          <p:nvPr>
            <p:custDataLst>
              <p:tags r:id="rId2"/>
            </p:custDataLst>
          </p:nvPr>
        </p:nvSpPr>
        <p:spPr>
          <a:xfrm>
            <a:off x="1943116" y="1906092"/>
            <a:ext cx="5257842" cy="2428643"/>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350">
              <a:solidFill>
                <a:schemeClr val="lt1"/>
              </a:solidFill>
              <a:latin typeface="微软雅黑" panose="020B0503020204020204" pitchFamily="34" charset="-122"/>
              <a:ea typeface="微软雅黑" panose="020B0503020204020204" pitchFamily="34" charset="-122"/>
              <a:sym typeface="+mn-ea"/>
            </a:endParaRPr>
          </a:p>
        </p:txBody>
      </p:sp>
      <p:sp>
        <p:nvSpPr>
          <p:cNvPr id="6" name="矩形 12"/>
          <p:cNvSpPr/>
          <p:nvPr>
            <p:custDataLst>
              <p:tags r:id="rId3"/>
            </p:custDataLst>
          </p:nvPr>
        </p:nvSpPr>
        <p:spPr>
          <a:xfrm>
            <a:off x="6972356" y="2240295"/>
            <a:ext cx="799624"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矩形 12"/>
          <p:cNvSpPr/>
          <p:nvPr>
            <p:custDataLst>
              <p:tags r:id="rId4"/>
            </p:custDataLst>
          </p:nvPr>
        </p:nvSpPr>
        <p:spPr>
          <a:xfrm>
            <a:off x="1257300" y="3657629"/>
            <a:ext cx="914876" cy="34290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1187450" y="1419860"/>
            <a:ext cx="7303135" cy="3463925"/>
          </a:xfrm>
          <a:prstGeom prst="rect">
            <a:avLst/>
          </a:prstGeom>
        </p:spPr>
      </p:pic>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custDataLst>
              <p:tags r:id="rId1"/>
            </p:custDataLst>
          </p:nvPr>
        </p:nvSpPr>
        <p:spPr>
          <a:xfrm>
            <a:off x="0" y="0"/>
            <a:ext cx="3552825" cy="5143500"/>
          </a:xfrm>
          <a:prstGeom prst="rect">
            <a:avLst/>
          </a:prstGeom>
          <a:pattFill prst="wdUpDiag">
            <a:fgClr>
              <a:schemeClr val="bg1">
                <a:lumMod val="95000"/>
              </a:schemeClr>
            </a:fgClr>
            <a:bgClr>
              <a:schemeClr val="accent1">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2"/>
            </p:custDataLst>
          </p:nvPr>
        </p:nvSpPr>
        <p:spPr>
          <a:xfrm>
            <a:off x="0" y="516731"/>
            <a:ext cx="3552825" cy="4110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3"/>
            </p:custDataLst>
          </p:nvPr>
        </p:nvSpPr>
        <p:spPr>
          <a:xfrm>
            <a:off x="453810" y="1261021"/>
            <a:ext cx="2645204" cy="1577429"/>
          </a:xfrm>
          <a:prstGeom prst="rect">
            <a:avLst/>
          </a:prstGeom>
          <a:noFill/>
        </p:spPr>
        <p:txBody>
          <a:bodyPr wrap="square" lIns="67627" tIns="35242" rIns="67627" bIns="35242" rtlCol="0" anchor="b">
            <a:normAutofit/>
          </a:bodyPr>
          <a:lstStyle/>
          <a:p>
            <a:pPr>
              <a:lnSpc>
                <a:spcPct val="120000"/>
              </a:lnSpc>
            </a:pPr>
            <a:r>
              <a:rPr lang="zh-CN" altLang="en-US" sz="3600" b="1" spc="300" dirty="0">
                <a:solidFill>
                  <a:schemeClr val="lt1"/>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sz="3600" b="1" spc="3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custDataLst>
              <p:tags r:id="rId4"/>
            </p:custDataLst>
          </p:nvPr>
        </p:nvSpPr>
        <p:spPr>
          <a:xfrm>
            <a:off x="4035209" y="601127"/>
            <a:ext cx="4603280" cy="4016117"/>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indent="0" algn="l">
              <a:lnSpc>
                <a:spcPct val="120000"/>
              </a:lnSpc>
              <a:spcBef>
                <a:spcPts val="0"/>
              </a:spcBef>
              <a:spcAft>
                <a:spcPts val="800"/>
              </a:spcAft>
              <a:buSzPct val="100000"/>
              <a:buNone/>
            </a:pPr>
            <a:r>
              <a:rPr lang="zh-CN" sz="1400" spc="160">
                <a:solidFill>
                  <a:schemeClr val="tx1">
                    <a:lumMod val="75000"/>
                    <a:lumOff val="25000"/>
                  </a:schemeClr>
                </a:solidFill>
                <a:latin typeface="Arial" panose="020B0604020202020204" pitchFamily="34" charset="0"/>
                <a:ea typeface="微软雅黑" panose="020B0503020204020204" pitchFamily="34" charset="-122"/>
              </a:rPr>
              <a:t>在对学生成绩管理系统的开发过程有了基本了解后，我们小组使用mysql数据库做后台以及</a:t>
            </a:r>
            <a:r>
              <a:rPr lang="en-US" altLang="zh-CN" sz="1400" spc="160">
                <a:solidFill>
                  <a:schemeClr val="tx1">
                    <a:lumMod val="75000"/>
                    <a:lumOff val="25000"/>
                  </a:schemeClr>
                </a:solidFill>
                <a:latin typeface="Arial" panose="020B0604020202020204" pitchFamily="34" charset="0"/>
                <a:ea typeface="微软雅黑" panose="020B0503020204020204" pitchFamily="34" charset="-122"/>
              </a:rPr>
              <a:t>idea</a:t>
            </a:r>
            <a:r>
              <a:rPr lang="zh-CN" sz="1400" spc="160">
                <a:solidFill>
                  <a:schemeClr val="tx1">
                    <a:lumMod val="75000"/>
                    <a:lumOff val="25000"/>
                  </a:schemeClr>
                </a:solidFill>
                <a:latin typeface="Arial" panose="020B0604020202020204" pitchFamily="34" charset="0"/>
                <a:ea typeface="微软雅黑" panose="020B0503020204020204" pitchFamily="34" charset="-122"/>
              </a:rPr>
              <a:t>技术开发了这个“学生成绩管理系统”。系统基本实现了对成绩的查询、录入、修改等操作权限的设置。  通过对该系统的设计、开发和调试，一方面让我们了解了系统的开发过程与方法，另一方面，让我们掌握了</a:t>
            </a:r>
            <a:r>
              <a:rPr lang="en-US" altLang="zh-CN" sz="1400" spc="160">
                <a:solidFill>
                  <a:schemeClr val="tx1">
                    <a:lumMod val="75000"/>
                    <a:lumOff val="25000"/>
                  </a:schemeClr>
                </a:solidFill>
                <a:latin typeface="Arial" panose="020B0604020202020204" pitchFamily="34" charset="0"/>
                <a:ea typeface="微软雅黑" panose="020B0503020204020204" pitchFamily="34" charset="-122"/>
              </a:rPr>
              <a:t>idea</a:t>
            </a:r>
            <a:r>
              <a:rPr lang="zh-CN" sz="1400" spc="160">
                <a:solidFill>
                  <a:schemeClr val="tx1">
                    <a:lumMod val="75000"/>
                    <a:lumOff val="25000"/>
                  </a:schemeClr>
                </a:solidFill>
                <a:latin typeface="Arial" panose="020B0604020202020204" pitchFamily="34" charset="0"/>
                <a:ea typeface="微软雅黑" panose="020B0503020204020204" pitchFamily="34" charset="-122"/>
              </a:rPr>
              <a:t>开发技术的使用方法，熟悉了mysql的一般的功能和使用方法。同时，在制作过程中遇到了不少问题和困难，通过朋友同学以及查阅书籍及互连网，我们基本上把这些问题解决了。在这次课程设计中我们收获颇多，但因为种种条件的限制，该管理系统还存在不少的缺限和漏洞，我们会在以后的时间里完善该系统。</a:t>
            </a:r>
            <a:endParaRPr lang="zh-CN" sz="1400" spc="16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3" name="斜纹 12"/>
          <p:cNvSpPr/>
          <p:nvPr>
            <p:custDataLst>
              <p:tags r:id="rId5"/>
            </p:custDataLst>
          </p:nvPr>
        </p:nvSpPr>
        <p:spPr>
          <a:xfrm flipH="1">
            <a:off x="8248650" y="0"/>
            <a:ext cx="895350" cy="895350"/>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a:grpSpLocks noChangeAspect="1"/>
          </p:cNvGrpSpPr>
          <p:nvPr>
            <p:custDataLst>
              <p:tags r:id="rId6"/>
            </p:custDataLst>
          </p:nvPr>
        </p:nvGrpSpPr>
        <p:grpSpPr>
          <a:xfrm rot="10800000">
            <a:off x="2893218" y="960158"/>
            <a:ext cx="458551" cy="400133"/>
            <a:chOff x="1168400" y="1347856"/>
            <a:chExt cx="723913" cy="631688"/>
          </a:xfrm>
          <a:solidFill>
            <a:schemeClr val="bg1">
              <a:lumMod val="95000"/>
              <a:alpha val="20000"/>
            </a:schemeClr>
          </a:solidFill>
        </p:grpSpPr>
        <p:sp>
          <p:nvSpPr>
            <p:cNvPr id="15" name="任意多边形: 形状 14"/>
            <p:cNvSpPr>
              <a:spLocks noChangeAspect="1"/>
            </p:cNvSpPr>
            <p:nvPr>
              <p:custDataLst>
                <p:tags r:id="rId7"/>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prstClr val="black"/>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形状 15"/>
            <p:cNvSpPr>
              <a:spLocks noChangeAspect="1"/>
            </p:cNvSpPr>
            <p:nvPr>
              <p:custDataLst>
                <p:tags r:id="rId8"/>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prstClr val="black"/>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9"/>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HTH_A%VZH69`Q4]FM5R4576"/>
          <p:cNvPicPr>
            <a:picLocks noChangeAspect="1"/>
          </p:cNvPicPr>
          <p:nvPr/>
        </p:nvPicPr>
        <p:blipFill>
          <a:blip r:embed="rId1"/>
          <a:srcRect t="-14141" r="-11069"/>
          <a:stretch>
            <a:fillRect/>
          </a:stretch>
        </p:blipFill>
        <p:spPr>
          <a:xfrm>
            <a:off x="3780790" y="-90170"/>
            <a:ext cx="923925" cy="1076325"/>
          </a:xfrm>
          <a:prstGeom prst="rect">
            <a:avLst/>
          </a:prstGeom>
        </p:spPr>
      </p:pic>
      <p:sp>
        <p:nvSpPr>
          <p:cNvPr id="11" name="矩形 10"/>
          <p:cNvSpPr/>
          <p:nvPr>
            <p:custDataLst>
              <p:tags r:id="rId2"/>
            </p:custDataLst>
          </p:nvPr>
        </p:nvSpPr>
        <p:spPr>
          <a:xfrm>
            <a:off x="0" y="0"/>
            <a:ext cx="3552825" cy="5143500"/>
          </a:xfrm>
          <a:prstGeom prst="rect">
            <a:avLst/>
          </a:prstGeom>
          <a:pattFill prst="wdUpDiag">
            <a:fgClr>
              <a:schemeClr val="bg1">
                <a:lumMod val="95000"/>
              </a:schemeClr>
            </a:fgClr>
            <a:bgClr>
              <a:schemeClr val="accent1">
                <a:lumMod val="20000"/>
                <a:lumOff val="8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custDataLst>
              <p:tags r:id="rId3"/>
            </p:custDataLst>
          </p:nvPr>
        </p:nvSpPr>
        <p:spPr>
          <a:xfrm>
            <a:off x="0" y="516096"/>
            <a:ext cx="3552825" cy="4110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custDataLst>
              <p:tags r:id="rId4"/>
            </p:custDataLst>
          </p:nvPr>
        </p:nvSpPr>
        <p:spPr>
          <a:xfrm>
            <a:off x="335699" y="2078653"/>
            <a:ext cx="2645204" cy="342840"/>
          </a:xfrm>
          <a:prstGeom prst="rect">
            <a:avLst/>
          </a:prstGeom>
          <a:noFill/>
        </p:spPr>
        <p:txBody>
          <a:bodyPr wrap="square" lIns="67627" tIns="35242" rIns="67627" bIns="35242" rtlCol="0" anchor="t">
            <a:noAutofit/>
          </a:bodyPr>
          <a:lstStyle>
            <a:defPPr>
              <a:defRPr lang="zh-CN"/>
            </a:defPPr>
            <a:lvl1pPr fontAlgn="auto">
              <a:lnSpc>
                <a:spcPct val="130000"/>
              </a:lnSpc>
              <a:spcAft>
                <a:spcPts val="1000"/>
              </a:spcAft>
              <a:defRPr sz="1600" spc="150"/>
            </a:lvl1pPr>
          </a:lstStyle>
          <a:p>
            <a:pPr marL="0" lvl="0" indent="0" algn="l">
              <a:lnSpc>
                <a:spcPct val="100000"/>
              </a:lnSpc>
              <a:spcBef>
                <a:spcPts val="0"/>
              </a:spcBef>
              <a:spcAft>
                <a:spcPts val="0"/>
              </a:spcAft>
              <a:buSzPct val="100000"/>
              <a:buNone/>
            </a:pPr>
            <a:r>
              <a:rPr lang="zh-CN" altLang="en-US" sz="3600" spc="80" dirty="0">
                <a:solidFill>
                  <a:schemeClr val="bg1"/>
                </a:solidFill>
                <a:latin typeface="Arial" panose="020B0604020202020204" pitchFamily="34" charset="0"/>
                <a:ea typeface="微软雅黑" panose="020B0503020204020204" pitchFamily="34" charset="-122"/>
              </a:rPr>
              <a:t>致谢</a:t>
            </a:r>
            <a:endParaRPr lang="zh-CN" altLang="en-US" sz="3600" spc="80" dirty="0">
              <a:solidFill>
                <a:schemeClr val="bg1"/>
              </a:solidFill>
              <a:latin typeface="Arial" panose="020B0604020202020204" pitchFamily="34" charset="0"/>
              <a:ea typeface="微软雅黑" panose="020B0503020204020204" pitchFamily="34" charset="-122"/>
            </a:endParaRPr>
          </a:p>
        </p:txBody>
      </p:sp>
      <p:sp>
        <p:nvSpPr>
          <p:cNvPr id="9" name="文本框 8"/>
          <p:cNvSpPr txBox="1"/>
          <p:nvPr>
            <p:custDataLst>
              <p:tags r:id="rId5"/>
            </p:custDataLst>
          </p:nvPr>
        </p:nvSpPr>
        <p:spPr>
          <a:xfrm>
            <a:off x="7093370" y="3517176"/>
            <a:ext cx="2645204" cy="1577429"/>
          </a:xfrm>
          <a:prstGeom prst="rect">
            <a:avLst/>
          </a:prstGeom>
          <a:noFill/>
        </p:spPr>
        <p:txBody>
          <a:bodyPr wrap="square" lIns="67627" tIns="35242" rIns="67627" bIns="35242" rtlCol="0" anchor="b">
            <a:normAutofit/>
          </a:bodyPr>
          <a:lstStyle/>
          <a:p>
            <a:pPr marL="0" indent="0" algn="l">
              <a:lnSpc>
                <a:spcPct val="100000"/>
              </a:lnSpc>
              <a:spcBef>
                <a:spcPts val="0"/>
              </a:spcBef>
              <a:spcAft>
                <a:spcPts val="0"/>
              </a:spcAft>
              <a:buSzPct val="100000"/>
              <a:buNone/>
            </a:pPr>
            <a:r>
              <a:rPr lang="zh-CN" altLang="en-US" sz="4000" b="1" spc="240" dirty="0">
                <a:solidFill>
                  <a:schemeClr val="tx1"/>
                </a:solidFill>
                <a:latin typeface="Arial" panose="020B0604020202020204" pitchFamily="34" charset="0"/>
                <a:ea typeface="微软雅黑" panose="020B0503020204020204" pitchFamily="34" charset="-122"/>
              </a:rPr>
              <a:t>谢谢！</a:t>
            </a:r>
            <a:endParaRPr lang="zh-CN" altLang="en-US" sz="4000" b="1" spc="240" dirty="0">
              <a:solidFill>
                <a:schemeClr val="tx1"/>
              </a:solidFill>
              <a:latin typeface="Arial" panose="020B0604020202020204" pitchFamily="34" charset="0"/>
              <a:ea typeface="微软雅黑" panose="020B0503020204020204" pitchFamily="34" charset="-122"/>
            </a:endParaRPr>
          </a:p>
        </p:txBody>
      </p:sp>
      <p:sp>
        <p:nvSpPr>
          <p:cNvPr id="10" name="矩形 9"/>
          <p:cNvSpPr/>
          <p:nvPr>
            <p:custDataLst>
              <p:tags r:id="rId6"/>
            </p:custDataLst>
          </p:nvPr>
        </p:nvSpPr>
        <p:spPr>
          <a:xfrm>
            <a:off x="3997109" y="563027"/>
            <a:ext cx="4603280" cy="4016117"/>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285750" algn="l" fontAlgn="ctr">
              <a:lnSpc>
                <a:spcPct val="120000"/>
              </a:lnSpc>
              <a:spcBef>
                <a:spcPts val="0"/>
              </a:spcBef>
              <a:spcAft>
                <a:spcPts val="800"/>
              </a:spcAft>
              <a:buSzPct val="100000"/>
              <a:buFont typeface="Wingdings" panose="05000000000000000000" charset="0"/>
              <a:buNone/>
            </a:pPr>
            <a:r>
              <a:rPr lang="zh-CN" spc="200">
                <a:solidFill>
                  <a:schemeClr val="tx1">
                    <a:lumMod val="75000"/>
                    <a:lumOff val="25000"/>
                  </a:schemeClr>
                </a:solidFill>
                <a:latin typeface="Arial" panose="020B0604020202020204" pitchFamily="34" charset="0"/>
                <a:ea typeface="微软雅黑" panose="020B0503020204020204" pitchFamily="34" charset="-122"/>
              </a:rPr>
              <a:t>一个星期的Java开发综合实训已经结束了。无论我们的设计是否能够真的投入使用，但是每一句代码的编写，每一行语句的调试，每一段文本的输入之中都有我们辛勤的汗水。 设计时间虽然不长，我们却从中学到了很多的东西。在这段时间里，我们得到了指导老师的专业的指导，较顺利的完成了实践任务。</a:t>
            </a:r>
            <a:endParaRPr lang="zh-CN" spc="200">
              <a:solidFill>
                <a:schemeClr val="tx1">
                  <a:lumMod val="75000"/>
                  <a:lumOff val="25000"/>
                </a:schemeClr>
              </a:solidFill>
              <a:latin typeface="Arial" panose="020B0604020202020204" pitchFamily="34" charset="0"/>
              <a:ea typeface="微软雅黑" panose="020B0503020204020204" pitchFamily="3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spc="200">
                <a:solidFill>
                  <a:schemeClr val="tx1">
                    <a:lumMod val="75000"/>
                    <a:lumOff val="25000"/>
                  </a:schemeClr>
                </a:solidFill>
                <a:latin typeface="Arial" panose="020B0604020202020204" pitchFamily="34" charset="0"/>
                <a:ea typeface="微软雅黑" panose="020B0503020204020204" pitchFamily="34" charset="-122"/>
              </a:rPr>
              <a:t>在这里，特向我们的指导老师表示衷心的感谢！</a:t>
            </a:r>
            <a:endParaRPr lang="zh-CN" spc="2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 name="斜纹 1"/>
          <p:cNvSpPr/>
          <p:nvPr>
            <p:custDataLst>
              <p:tags r:id="rId7"/>
            </p:custDataLst>
          </p:nvPr>
        </p:nvSpPr>
        <p:spPr>
          <a:xfrm flipH="1">
            <a:off x="8248650" y="0"/>
            <a:ext cx="895350" cy="895350"/>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sz="13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a:grpSpLocks noChangeAspect="1"/>
          </p:cNvGrpSpPr>
          <p:nvPr>
            <p:custDataLst>
              <p:tags r:id="rId8"/>
            </p:custDataLst>
          </p:nvPr>
        </p:nvGrpSpPr>
        <p:grpSpPr>
          <a:xfrm rot="10800000">
            <a:off x="2893218" y="960158"/>
            <a:ext cx="458551" cy="400133"/>
            <a:chOff x="1168400" y="1347856"/>
            <a:chExt cx="723913" cy="631688"/>
          </a:xfrm>
          <a:solidFill>
            <a:schemeClr val="bg1">
              <a:lumMod val="95000"/>
              <a:alpha val="20000"/>
            </a:schemeClr>
          </a:solidFill>
        </p:grpSpPr>
        <p:sp>
          <p:nvSpPr>
            <p:cNvPr id="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prstClr val="black"/>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prstClr val="black"/>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35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1"/>
    </p:custData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2712" y="771551"/>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3258672"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3491880"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3725088"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958296"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4191504"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3004084" y="771551"/>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699181" y="157879"/>
            <a:ext cx="477064" cy="369332"/>
            <a:chOff x="8699181" y="157879"/>
            <a:chExt cx="477064" cy="369332"/>
          </a:xfrm>
        </p:grpSpPr>
        <p:sp>
          <p:nvSpPr>
            <p:cNvPr id="23" name="矩形 22"/>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TextBox 23"/>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
        <p:nvSpPr>
          <p:cNvPr id="19" name="矩形 18"/>
          <p:cNvSpPr/>
          <p:nvPr/>
        </p:nvSpPr>
        <p:spPr>
          <a:xfrm>
            <a:off x="4430924" y="771550"/>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4682792" y="771232"/>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景</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942144" y="771232"/>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387472" y="1347614"/>
            <a:ext cx="4213616" cy="3173476"/>
          </a:xfrm>
          <a:prstGeom prst="rect">
            <a:avLst/>
          </a:prstGeom>
        </p:spPr>
      </p:pic>
      <p:sp>
        <p:nvSpPr>
          <p:cNvPr id="17" name="文本框 16"/>
          <p:cNvSpPr txBox="1"/>
          <p:nvPr/>
        </p:nvSpPr>
        <p:spPr>
          <a:xfrm>
            <a:off x="5278166" y="527581"/>
            <a:ext cx="3497497" cy="3415030"/>
          </a:xfrm>
          <a:prstGeom prst="rect">
            <a:avLst/>
          </a:prstGeom>
          <a:noFill/>
        </p:spPr>
        <p:txBody>
          <a:bodyPr wrap="square" rtlCol="0">
            <a:spAutoFit/>
          </a:bodyPr>
          <a:lstStyle/>
          <a:p>
            <a:pPr>
              <a:lnSpc>
                <a:spcPct val="150000"/>
              </a:lnSpc>
            </a:pPr>
            <a:r>
              <a:rPr lang="en-US" altLang="zh-CN" sz="1600" dirty="0"/>
              <a:t>	</a:t>
            </a:r>
            <a:r>
              <a:rPr lang="zh-CN" altLang="en-US" sz="1600" dirty="0"/>
              <a:t>随着科技的发展，基本上所有的具有一定数据的机构都开始使用计算机数据库来做管理，几乎所有学校也都已经在使用计算机管理数据的机制，大大减小的学校学生成绩管的工作量。通过本次课程设计，应该达到理论知识更加的巩固加深，加强动手能力与实践能力，学以致用，与现实生活中的应用充分的结合起来。</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9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250" fill="hold"/>
                                        <p:tgtEl>
                                          <p:spTgt spid="13"/>
                                        </p:tgtEl>
                                        <p:attrNameLst>
                                          <p:attrName>ppt_x</p:attrName>
                                        </p:attrNameLst>
                                      </p:cBhvr>
                                      <p:tavLst>
                                        <p:tav tm="0">
                                          <p:val>
                                            <p:strVal val="#ppt_x"/>
                                          </p:val>
                                        </p:tav>
                                        <p:tav tm="100000">
                                          <p:val>
                                            <p:strVal val="#ppt_x"/>
                                          </p:val>
                                        </p:tav>
                                      </p:tavLst>
                                    </p:anim>
                                    <p:anim calcmode="lin" valueType="num">
                                      <p:cBhvr additive="base">
                                        <p:cTn id="11" dur="250" fill="hold"/>
                                        <p:tgtEl>
                                          <p:spTgt spid="13"/>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8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250" fill="hold"/>
                                        <p:tgtEl>
                                          <p:spTgt spid="6"/>
                                        </p:tgtEl>
                                        <p:attrNameLst>
                                          <p:attrName>ppt_x</p:attrName>
                                        </p:attrNameLst>
                                      </p:cBhvr>
                                      <p:tavLst>
                                        <p:tav tm="0">
                                          <p:val>
                                            <p:strVal val="#ppt_x"/>
                                          </p:val>
                                        </p:tav>
                                        <p:tav tm="100000">
                                          <p:val>
                                            <p:strVal val="#ppt_x"/>
                                          </p:val>
                                        </p:tav>
                                      </p:tavLst>
                                    </p:anim>
                                    <p:anim calcmode="lin" valueType="num">
                                      <p:cBhvr additive="base">
                                        <p:cTn id="15" dur="25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fill="hold"/>
                                        <p:tgtEl>
                                          <p:spTgt spid="9"/>
                                        </p:tgtEl>
                                        <p:attrNameLst>
                                          <p:attrName>ppt_x</p:attrName>
                                        </p:attrNameLst>
                                      </p:cBhvr>
                                      <p:tavLst>
                                        <p:tav tm="0">
                                          <p:val>
                                            <p:strVal val="#ppt_x"/>
                                          </p:val>
                                        </p:tav>
                                        <p:tav tm="100000">
                                          <p:val>
                                            <p:strVal val="#ppt_x"/>
                                          </p:val>
                                        </p:tav>
                                      </p:tavLst>
                                    </p:anim>
                                    <p:anim calcmode="lin" valueType="num">
                                      <p:cBhvr additive="base">
                                        <p:cTn id="19" dur="25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ppt_x"/>
                                          </p:val>
                                        </p:tav>
                                        <p:tav tm="100000">
                                          <p:val>
                                            <p:strVal val="#ppt_x"/>
                                          </p:val>
                                        </p:tav>
                                      </p:tavLst>
                                    </p:anim>
                                    <p:anim calcmode="lin" valueType="num">
                                      <p:cBhvr additive="base">
                                        <p:cTn id="23" dur="25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13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250" fill="hold"/>
                                        <p:tgtEl>
                                          <p:spTgt spid="7"/>
                                        </p:tgtEl>
                                        <p:attrNameLst>
                                          <p:attrName>ppt_x</p:attrName>
                                        </p:attrNameLst>
                                      </p:cBhvr>
                                      <p:tavLst>
                                        <p:tav tm="0">
                                          <p:val>
                                            <p:strVal val="#ppt_x"/>
                                          </p:val>
                                        </p:tav>
                                        <p:tav tm="100000">
                                          <p:val>
                                            <p:strVal val="#ppt_x"/>
                                          </p:val>
                                        </p:tav>
                                      </p:tavLst>
                                    </p:anim>
                                    <p:anim calcmode="lin" valueType="num">
                                      <p:cBhvr additive="base">
                                        <p:cTn id="27" dur="25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2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250" fill="hold"/>
                                        <p:tgtEl>
                                          <p:spTgt spid="8"/>
                                        </p:tgtEl>
                                        <p:attrNameLst>
                                          <p:attrName>ppt_x</p:attrName>
                                        </p:attrNameLst>
                                      </p:cBhvr>
                                      <p:tavLst>
                                        <p:tav tm="0">
                                          <p:val>
                                            <p:strVal val="#ppt_x"/>
                                          </p:val>
                                        </p:tav>
                                        <p:tav tm="100000">
                                          <p:val>
                                            <p:strVal val="#ppt_x"/>
                                          </p:val>
                                        </p:tav>
                                      </p:tavLst>
                                    </p:anim>
                                    <p:anim calcmode="lin" valueType="num">
                                      <p:cBhvr additive="base">
                                        <p:cTn id="31" dur="25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200" fill="hold"/>
                                        <p:tgtEl>
                                          <p:spTgt spid="21"/>
                                        </p:tgtEl>
                                        <p:attrNameLst>
                                          <p:attrName>ppt_x</p:attrName>
                                        </p:attrNameLst>
                                      </p:cBhvr>
                                      <p:tavLst>
                                        <p:tav tm="0">
                                          <p:val>
                                            <p:strVal val="1+#ppt_w/2"/>
                                          </p:val>
                                        </p:tav>
                                        <p:tav tm="100000">
                                          <p:val>
                                            <p:strVal val="#ppt_x"/>
                                          </p:val>
                                        </p:tav>
                                      </p:tavLst>
                                    </p:anim>
                                    <p:anim calcmode="lin" valueType="num">
                                      <p:cBhvr additive="base">
                                        <p:cTn id="35" dur="2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9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250" fill="hold"/>
                                        <p:tgtEl>
                                          <p:spTgt spid="19"/>
                                        </p:tgtEl>
                                        <p:attrNameLst>
                                          <p:attrName>ppt_x</p:attrName>
                                        </p:attrNameLst>
                                      </p:cBhvr>
                                      <p:tavLst>
                                        <p:tav tm="0">
                                          <p:val>
                                            <p:strVal val="#ppt_x"/>
                                          </p:val>
                                        </p:tav>
                                        <p:tav tm="100000">
                                          <p:val>
                                            <p:strVal val="#ppt_x"/>
                                          </p:val>
                                        </p:tav>
                                      </p:tavLst>
                                    </p:anim>
                                    <p:anim calcmode="lin" valueType="num">
                                      <p:cBhvr additive="base">
                                        <p:cTn id="39" dur="25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9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250" fill="hold"/>
                                        <p:tgtEl>
                                          <p:spTgt spid="20"/>
                                        </p:tgtEl>
                                        <p:attrNameLst>
                                          <p:attrName>ppt_x</p:attrName>
                                        </p:attrNameLst>
                                      </p:cBhvr>
                                      <p:tavLst>
                                        <p:tav tm="0">
                                          <p:val>
                                            <p:strVal val="#ppt_x"/>
                                          </p:val>
                                        </p:tav>
                                        <p:tav tm="100000">
                                          <p:val>
                                            <p:strVal val="#ppt_x"/>
                                          </p:val>
                                        </p:tav>
                                      </p:tavLst>
                                    </p:anim>
                                    <p:anim calcmode="lin" valueType="num">
                                      <p:cBhvr additive="base">
                                        <p:cTn id="43" dur="250" fill="hold"/>
                                        <p:tgtEl>
                                          <p:spTgt spid="2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9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250" fill="hold"/>
                                        <p:tgtEl>
                                          <p:spTgt spid="25"/>
                                        </p:tgtEl>
                                        <p:attrNameLst>
                                          <p:attrName>ppt_x</p:attrName>
                                        </p:attrNameLst>
                                      </p:cBhvr>
                                      <p:tavLst>
                                        <p:tav tm="0">
                                          <p:val>
                                            <p:strVal val="#ppt_x"/>
                                          </p:val>
                                        </p:tav>
                                        <p:tav tm="100000">
                                          <p:val>
                                            <p:strVal val="#ppt_x"/>
                                          </p:val>
                                        </p:tav>
                                      </p:tavLst>
                                    </p:anim>
                                    <p:anim calcmode="lin" valueType="num">
                                      <p:cBhvr additive="base">
                                        <p:cTn id="47" dur="2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9" grpId="0" animBg="1"/>
      <p:bldP spid="20"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C:\Users\iamisis\Desktop\MetroStation_2.0_XiaZaiBa\metrostation_by_yankoa-d312tty\PNG\Others\Blue\MB_0001_pi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5536" y="1779662"/>
            <a:ext cx="2137272" cy="213977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12712" y="771551"/>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3258672"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选</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3491880"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题</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3725088"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958296"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意</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4191504"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义</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4424712"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3004084" y="771551"/>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699181" y="157879"/>
            <a:ext cx="477064" cy="369332"/>
            <a:chOff x="8699181" y="157879"/>
            <a:chExt cx="477064" cy="369332"/>
          </a:xfrm>
        </p:grpSpPr>
        <p:sp>
          <p:nvSpPr>
            <p:cNvPr id="23" name="矩形 22"/>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TextBox 23"/>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
        <p:nvSpPr>
          <p:cNvPr id="11" name="矩形 10"/>
          <p:cNvSpPr/>
          <p:nvPr/>
        </p:nvSpPr>
        <p:spPr>
          <a:xfrm>
            <a:off x="3258672" y="1464111"/>
            <a:ext cx="5345776" cy="2676525"/>
          </a:xfrm>
          <a:prstGeom prst="rect">
            <a:avLst/>
          </a:prstGeom>
        </p:spPr>
        <p:txBody>
          <a:bodyPr wrap="square">
            <a:spAutoFit/>
          </a:bodyPr>
          <a:lstStyle/>
          <a:p>
            <a:pPr>
              <a:lnSpc>
                <a:spcPct val="150000"/>
              </a:lnSpc>
            </a:pPr>
            <a:r>
              <a:rPr lang="en-US" sz="1600" kern="100" dirty="0">
                <a:latin typeface="+mn-ea"/>
                <a:cs typeface="Times New Roman" panose="02020603050405020304" pitchFamily="18" charset="0"/>
              </a:rPr>
              <a:t>	</a:t>
            </a:r>
            <a:r>
              <a:rPr lang="zh-CN" altLang="en-US" sz="1600" kern="100" dirty="0">
                <a:latin typeface="+mn-ea"/>
                <a:cs typeface="Times New Roman" panose="02020603050405020304" pitchFamily="18" charset="0"/>
              </a:rPr>
              <a:t>将所学知识进行实际，</a:t>
            </a:r>
            <a:r>
              <a:rPr sz="1600" kern="100" dirty="0">
                <a:latin typeface="+mn-ea"/>
                <a:cs typeface="Times New Roman" panose="02020603050405020304" pitchFamily="18" charset="0"/>
              </a:rPr>
              <a:t>本次开发也具有很重要的实际意义，它能有效的帮助学校解决现有教学教务中存在的对学生的成绩信息进行录入、修改、删除、查询操作。使得教师可以在自己的权限内对信息进行访问，修改及查询。简化现有系统的流程是指更加便捷合理易操作。尽可能实现无纸化管理，以解决手工耗时巨大、效率很低的问题。</a:t>
            </a:r>
            <a:endParaRPr sz="1600" kern="100" dirty="0">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2" presetClass="entr" presetSubtype="4" fill="hold" grpId="0" nodeType="withEffect">
                                  <p:stCondLst>
                                    <p:cond delay="9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250" fill="hold"/>
                                        <p:tgtEl>
                                          <p:spTgt spid="13"/>
                                        </p:tgtEl>
                                        <p:attrNameLst>
                                          <p:attrName>ppt_x</p:attrName>
                                        </p:attrNameLst>
                                      </p:cBhvr>
                                      <p:tavLst>
                                        <p:tav tm="0">
                                          <p:val>
                                            <p:strVal val="#ppt_x"/>
                                          </p:val>
                                        </p:tav>
                                        <p:tav tm="100000">
                                          <p:val>
                                            <p:strVal val="#ppt_x"/>
                                          </p:val>
                                        </p:tav>
                                      </p:tavLst>
                                    </p:anim>
                                    <p:anim calcmode="lin" valueType="num">
                                      <p:cBhvr additive="base">
                                        <p:cTn id="15" dur="25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28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ppt_x"/>
                                          </p:val>
                                        </p:tav>
                                        <p:tav tm="100000">
                                          <p:val>
                                            <p:strVal val="#ppt_x"/>
                                          </p:val>
                                        </p:tav>
                                      </p:tavLst>
                                    </p:anim>
                                    <p:anim calcmode="lin" valueType="num">
                                      <p:cBhvr additive="base">
                                        <p:cTn id="19" dur="25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ppt_x"/>
                                          </p:val>
                                        </p:tav>
                                        <p:tav tm="100000">
                                          <p:val>
                                            <p:strVal val="#ppt_x"/>
                                          </p:val>
                                        </p:tav>
                                      </p:tavLst>
                                    </p:anim>
                                    <p:anim calcmode="lin" valueType="num">
                                      <p:cBhvr additive="base">
                                        <p:cTn id="23" dur="25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6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250" fill="hold"/>
                                        <p:tgtEl>
                                          <p:spTgt spid="5"/>
                                        </p:tgtEl>
                                        <p:attrNameLst>
                                          <p:attrName>ppt_x</p:attrName>
                                        </p:attrNameLst>
                                      </p:cBhvr>
                                      <p:tavLst>
                                        <p:tav tm="0">
                                          <p:val>
                                            <p:strVal val="#ppt_x"/>
                                          </p:val>
                                        </p:tav>
                                        <p:tav tm="100000">
                                          <p:val>
                                            <p:strVal val="#ppt_x"/>
                                          </p:val>
                                        </p:tav>
                                      </p:tavLst>
                                    </p:anim>
                                    <p:anim calcmode="lin" valueType="num">
                                      <p:cBhvr additive="base">
                                        <p:cTn id="27" dur="25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3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50" fill="hold"/>
                                        <p:tgtEl>
                                          <p:spTgt spid="7"/>
                                        </p:tgtEl>
                                        <p:attrNameLst>
                                          <p:attrName>ppt_x</p:attrName>
                                        </p:attrNameLst>
                                      </p:cBhvr>
                                      <p:tavLst>
                                        <p:tav tm="0">
                                          <p:val>
                                            <p:strVal val="#ppt_x"/>
                                          </p:val>
                                        </p:tav>
                                        <p:tav tm="100000">
                                          <p:val>
                                            <p:strVal val="#ppt_x"/>
                                          </p:val>
                                        </p:tav>
                                      </p:tavLst>
                                    </p:anim>
                                    <p:anim calcmode="lin" valueType="num">
                                      <p:cBhvr additive="base">
                                        <p:cTn id="31" dur="25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12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250" fill="hold"/>
                                        <p:tgtEl>
                                          <p:spTgt spid="8"/>
                                        </p:tgtEl>
                                        <p:attrNameLst>
                                          <p:attrName>ppt_x</p:attrName>
                                        </p:attrNameLst>
                                      </p:cBhvr>
                                      <p:tavLst>
                                        <p:tav tm="0">
                                          <p:val>
                                            <p:strVal val="#ppt_x"/>
                                          </p:val>
                                        </p:tav>
                                        <p:tav tm="100000">
                                          <p:val>
                                            <p:strVal val="#ppt_x"/>
                                          </p:val>
                                        </p:tav>
                                      </p:tavLst>
                                    </p:anim>
                                    <p:anim calcmode="lin" valueType="num">
                                      <p:cBhvr additive="base">
                                        <p:cTn id="35" dur="25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75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250" fill="hold"/>
                                        <p:tgtEl>
                                          <p:spTgt spid="10"/>
                                        </p:tgtEl>
                                        <p:attrNameLst>
                                          <p:attrName>ppt_x</p:attrName>
                                        </p:attrNameLst>
                                      </p:cBhvr>
                                      <p:tavLst>
                                        <p:tav tm="0">
                                          <p:val>
                                            <p:strVal val="#ppt_x"/>
                                          </p:val>
                                        </p:tav>
                                        <p:tav tm="100000">
                                          <p:val>
                                            <p:strVal val="#ppt_x"/>
                                          </p:val>
                                        </p:tav>
                                      </p:tavLst>
                                    </p:anim>
                                    <p:anim calcmode="lin" valueType="num">
                                      <p:cBhvr additive="base">
                                        <p:cTn id="39" dur="25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200" fill="hold"/>
                                        <p:tgtEl>
                                          <p:spTgt spid="21"/>
                                        </p:tgtEl>
                                        <p:attrNameLst>
                                          <p:attrName>ppt_x</p:attrName>
                                        </p:attrNameLst>
                                      </p:cBhvr>
                                      <p:tavLst>
                                        <p:tav tm="0">
                                          <p:val>
                                            <p:strVal val="1+#ppt_w/2"/>
                                          </p:val>
                                        </p:tav>
                                        <p:tav tm="100000">
                                          <p:val>
                                            <p:strVal val="#ppt_x"/>
                                          </p:val>
                                        </p:tav>
                                      </p:tavLst>
                                    </p:anim>
                                    <p:anim calcmode="lin" valueType="num">
                                      <p:cBhvr additive="base">
                                        <p:cTn id="43" dur="2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573" y="245429"/>
            <a:ext cx="7772400" cy="1021556"/>
          </a:xfrm>
        </p:spPr>
        <p:txBody>
          <a:bodyPr>
            <a:normAutofit fontScale="90000"/>
          </a:bodyPr>
          <a:lstStyle/>
          <a:p>
            <a:r>
              <a:rPr lang="zh-CN" altLang="en-US" dirty="0" smtClean="0"/>
              <a:t>该方式具有如下优势</a:t>
            </a:r>
            <a:r>
              <a:rPr lang="en-US" altLang="zh-CN" dirty="0" smtClean="0"/>
              <a:t>:</a:t>
            </a:r>
            <a:br>
              <a:rPr lang="en-US" altLang="zh-CN" dirty="0" smtClean="0"/>
            </a:br>
            <a:endParaRPr lang="zh-CN" altLang="en-US" dirty="0"/>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14652" y="2097962"/>
            <a:ext cx="38100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445389" y="357190"/>
            <a:ext cx="890778" cy="285753"/>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0" name="矩形 29"/>
          <p:cNvSpPr/>
          <p:nvPr/>
        </p:nvSpPr>
        <p:spPr>
          <a:xfrm>
            <a:off x="446059" y="1455020"/>
            <a:ext cx="1785950" cy="642942"/>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易操作</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500034" y="2228331"/>
            <a:ext cx="1785950" cy="642942"/>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快捷</a:t>
            </a:r>
            <a:endParaRPr lang="zh-CN" altLang="en-US" dirty="0">
              <a:latin typeface="微软雅黑" panose="020B0503020204020204" pitchFamily="34" charset="-122"/>
              <a:ea typeface="微软雅黑" panose="020B0503020204020204" pitchFamily="34" charset="-122"/>
            </a:endParaRPr>
          </a:p>
        </p:txBody>
      </p:sp>
      <p:sp>
        <p:nvSpPr>
          <p:cNvPr id="33" name="矩形 32"/>
          <p:cNvSpPr/>
          <p:nvPr/>
        </p:nvSpPr>
        <p:spPr>
          <a:xfrm>
            <a:off x="500034" y="3001642"/>
            <a:ext cx="1785950" cy="642942"/>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安全</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500034" y="3774953"/>
            <a:ext cx="1785950" cy="642942"/>
          </a:xfrm>
          <a:prstGeom prst="rect">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高效</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299773" y="1562431"/>
            <a:ext cx="4572000" cy="288290"/>
          </a:xfrm>
          <a:prstGeom prst="rect">
            <a:avLst/>
          </a:prstGeom>
        </p:spPr>
        <p:txBody>
          <a:bodyPr>
            <a:spAutoFit/>
          </a:bodyPr>
          <a:lstStyle/>
          <a:p>
            <a:pPr>
              <a:lnSpc>
                <a:spcPct val="80000"/>
              </a:lnSpc>
            </a:pPr>
            <a:r>
              <a:rPr lang="zh-CN" altLang="en-US" sz="1600" kern="100" dirty="0">
                <a:latin typeface="+mn-ea"/>
                <a:cs typeface="Times New Roman" panose="02020603050405020304" pitchFamily="18" charset="0"/>
              </a:rPr>
              <a:t>管理员可操作，简单、易上手。</a:t>
            </a:r>
            <a:endParaRPr lang="zh-CN" altLang="en-US" sz="1600" kern="100" dirty="0">
              <a:latin typeface="+mn-ea"/>
              <a:cs typeface="Times New Roman" panose="02020603050405020304" pitchFamily="18" charset="0"/>
            </a:endParaRPr>
          </a:p>
        </p:txBody>
      </p:sp>
      <p:sp>
        <p:nvSpPr>
          <p:cNvPr id="6" name="矩形 5"/>
          <p:cNvSpPr/>
          <p:nvPr/>
        </p:nvSpPr>
        <p:spPr>
          <a:xfrm>
            <a:off x="2299773" y="2282036"/>
            <a:ext cx="4572000" cy="288290"/>
          </a:xfrm>
          <a:prstGeom prst="rect">
            <a:avLst/>
          </a:prstGeom>
        </p:spPr>
        <p:txBody>
          <a:bodyPr>
            <a:spAutoFit/>
          </a:bodyPr>
          <a:lstStyle/>
          <a:p>
            <a:pPr>
              <a:lnSpc>
                <a:spcPct val="80000"/>
              </a:lnSpc>
            </a:pPr>
            <a:r>
              <a:rPr lang="zh-CN" altLang="en-US" sz="1600" kern="100" dirty="0">
                <a:latin typeface="+mn-ea"/>
                <a:cs typeface="Times New Roman" panose="02020603050405020304" pitchFamily="18" charset="0"/>
              </a:rPr>
              <a:t>可快速寻找学生成绩，录入，修改，方便</a:t>
            </a:r>
            <a:endParaRPr lang="zh-CN" altLang="en-US" sz="1600" kern="100" dirty="0">
              <a:latin typeface="+mn-ea"/>
              <a:cs typeface="Times New Roman" panose="02020603050405020304" pitchFamily="18" charset="0"/>
            </a:endParaRPr>
          </a:p>
        </p:txBody>
      </p:sp>
      <p:sp>
        <p:nvSpPr>
          <p:cNvPr id="7" name="矩形 6"/>
          <p:cNvSpPr/>
          <p:nvPr/>
        </p:nvSpPr>
        <p:spPr>
          <a:xfrm>
            <a:off x="2269809" y="3051383"/>
            <a:ext cx="4572000" cy="288290"/>
          </a:xfrm>
          <a:prstGeom prst="rect">
            <a:avLst/>
          </a:prstGeom>
        </p:spPr>
        <p:txBody>
          <a:bodyPr>
            <a:spAutoFit/>
          </a:bodyPr>
          <a:lstStyle/>
          <a:p>
            <a:pPr>
              <a:lnSpc>
                <a:spcPct val="80000"/>
              </a:lnSpc>
            </a:pPr>
            <a:r>
              <a:rPr lang="zh-CN" altLang="en-US" sz="1600" kern="100" dirty="0">
                <a:latin typeface="+mn-ea"/>
                <a:cs typeface="Times New Roman" panose="02020603050405020304" pitchFamily="18" charset="0"/>
              </a:rPr>
              <a:t>对于学生的信息保存较好，完整，分开管理</a:t>
            </a:r>
            <a:endParaRPr lang="zh-CN" altLang="en-US" sz="1600" kern="100" dirty="0">
              <a:latin typeface="+mn-ea"/>
              <a:cs typeface="Times New Roman" panose="02020603050405020304" pitchFamily="18" charset="0"/>
            </a:endParaRPr>
          </a:p>
        </p:txBody>
      </p:sp>
      <p:sp>
        <p:nvSpPr>
          <p:cNvPr id="8" name="矩形 7"/>
          <p:cNvSpPr/>
          <p:nvPr/>
        </p:nvSpPr>
        <p:spPr>
          <a:xfrm>
            <a:off x="2299773" y="3760155"/>
            <a:ext cx="4572000" cy="338554"/>
          </a:xfrm>
          <a:prstGeom prst="rect">
            <a:avLst/>
          </a:prstGeom>
        </p:spPr>
        <p:txBody>
          <a:bodyPr>
            <a:spAutoFit/>
          </a:bodyPr>
          <a:lstStyle/>
          <a:p>
            <a:r>
              <a:rPr lang="zh-CN" altLang="en-US" sz="1600" kern="100" dirty="0">
                <a:latin typeface="+mn-ea"/>
                <a:cs typeface="Times New Roman" panose="02020603050405020304" pitchFamily="18" charset="0"/>
              </a:rPr>
              <a:t>技术先进、操作简便、实用性好，中间环节少</a:t>
            </a:r>
            <a:endParaRPr lang="zh-CN" altLang="en-US" sz="1600" kern="100" dirty="0">
              <a:latin typeface="+mn-ea"/>
              <a:cs typeface="Times New Roman" panose="02020603050405020304" pitchFamily="18" charset="0"/>
            </a:endParaRPr>
          </a:p>
        </p:txBody>
      </p:sp>
      <p:grpSp>
        <p:nvGrpSpPr>
          <p:cNvPr id="27" name="组合 26"/>
          <p:cNvGrpSpPr/>
          <p:nvPr/>
        </p:nvGrpSpPr>
        <p:grpSpPr>
          <a:xfrm>
            <a:off x="8699181" y="157879"/>
            <a:ext cx="477064" cy="369332"/>
            <a:chOff x="8699181" y="157879"/>
            <a:chExt cx="477064" cy="369332"/>
          </a:xfrm>
        </p:grpSpPr>
        <p:sp>
          <p:nvSpPr>
            <p:cNvPr id="28" name="矩形 27"/>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TextBox 23"/>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randombar(horizontal)">
                                      <p:cBhvr>
                                        <p:cTn id="7" dur="1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194"/>
                                        </p:tgtEl>
                                      </p:cBhvr>
                                    </p:animEffect>
                                    <p:set>
                                      <p:cBhvr>
                                        <p:cTn id="12" dur="1" fill="hold">
                                          <p:stCondLst>
                                            <p:cond delay="499"/>
                                          </p:stCondLst>
                                        </p:cTn>
                                        <p:tgtEl>
                                          <p:spTgt spid="819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8" descr="C:\Users\iamisis\Desktop\MetroStation_2.0_XiaZaiBa\metrostation_by_yankoa-d312tty\PNG\Network\Blue\MB_0036_search.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82208" y="1427981"/>
            <a:ext cx="240030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65654" y="771551"/>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5602232"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5835440"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绪</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6068648"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6301856"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论</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6535064"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6768272" y="771551"/>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5347644" y="771551"/>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矩形 42"/>
          <p:cNvSpPr/>
          <p:nvPr/>
        </p:nvSpPr>
        <p:spPr>
          <a:xfrm>
            <a:off x="4665654" y="141962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矩形 43"/>
          <p:cNvSpPr/>
          <p:nvPr/>
        </p:nvSpPr>
        <p:spPr>
          <a:xfrm>
            <a:off x="5602232" y="1419623"/>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需</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5" name="矩形 44"/>
          <p:cNvSpPr/>
          <p:nvPr/>
        </p:nvSpPr>
        <p:spPr>
          <a:xfrm>
            <a:off x="5835440" y="1419623"/>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求</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矩形 45"/>
          <p:cNvSpPr/>
          <p:nvPr/>
        </p:nvSpPr>
        <p:spPr>
          <a:xfrm>
            <a:off x="6068648" y="1419623"/>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矩形 46"/>
          <p:cNvSpPr/>
          <p:nvPr/>
        </p:nvSpPr>
        <p:spPr>
          <a:xfrm>
            <a:off x="6301856" y="1419623"/>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析</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8" name="矩形 47"/>
          <p:cNvSpPr/>
          <p:nvPr/>
        </p:nvSpPr>
        <p:spPr>
          <a:xfrm>
            <a:off x="6535064" y="1419623"/>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矩形 48"/>
          <p:cNvSpPr/>
          <p:nvPr/>
        </p:nvSpPr>
        <p:spPr>
          <a:xfrm>
            <a:off x="6768272" y="1419623"/>
            <a:ext cx="252000"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0" name="矩形 49"/>
          <p:cNvSpPr/>
          <p:nvPr/>
        </p:nvSpPr>
        <p:spPr>
          <a:xfrm>
            <a:off x="5347644" y="1419623"/>
            <a:ext cx="259352" cy="502603"/>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矩形 50"/>
          <p:cNvSpPr/>
          <p:nvPr/>
        </p:nvSpPr>
        <p:spPr>
          <a:xfrm>
            <a:off x="5347644" y="2044462"/>
            <a:ext cx="259352"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sp>
        <p:nvSpPr>
          <p:cNvPr id="52" name="矩形 51"/>
          <p:cNvSpPr/>
          <p:nvPr/>
        </p:nvSpPr>
        <p:spPr>
          <a:xfrm>
            <a:off x="5584772" y="2044462"/>
            <a:ext cx="250825"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sp>
        <p:nvSpPr>
          <p:cNvPr id="53" name="矩形 52"/>
          <p:cNvSpPr/>
          <p:nvPr/>
        </p:nvSpPr>
        <p:spPr>
          <a:xfrm>
            <a:off x="5816545" y="2044462"/>
            <a:ext cx="252412"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sp>
        <p:nvSpPr>
          <p:cNvPr id="54" name="矩形 53"/>
          <p:cNvSpPr/>
          <p:nvPr/>
        </p:nvSpPr>
        <p:spPr>
          <a:xfrm>
            <a:off x="6049909" y="2044462"/>
            <a:ext cx="252413"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sp>
        <p:nvSpPr>
          <p:cNvPr id="55" name="矩形 54"/>
          <p:cNvSpPr/>
          <p:nvPr/>
        </p:nvSpPr>
        <p:spPr>
          <a:xfrm>
            <a:off x="6302322" y="2044462"/>
            <a:ext cx="250825"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sp>
        <p:nvSpPr>
          <p:cNvPr id="56" name="矩形 55"/>
          <p:cNvSpPr/>
          <p:nvPr/>
        </p:nvSpPr>
        <p:spPr>
          <a:xfrm>
            <a:off x="6516634" y="2044462"/>
            <a:ext cx="252413"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sp>
        <p:nvSpPr>
          <p:cNvPr id="57" name="矩形 56"/>
          <p:cNvSpPr/>
          <p:nvPr/>
        </p:nvSpPr>
        <p:spPr>
          <a:xfrm>
            <a:off x="6766064" y="2044462"/>
            <a:ext cx="252412" cy="3099038"/>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699181" y="157879"/>
            <a:ext cx="477064" cy="369332"/>
            <a:chOff x="8699181" y="157879"/>
            <a:chExt cx="477064" cy="369332"/>
          </a:xfrm>
        </p:grpSpPr>
        <p:sp>
          <p:nvSpPr>
            <p:cNvPr id="27" name="矩形 26"/>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TextBox 27"/>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22" presetClass="entr" presetSubtype="4" fill="hold" grpId="0" nodeType="withEffect">
                                  <p:stCondLst>
                                    <p:cond delay="10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250"/>
                                        <p:tgtEl>
                                          <p:spTgt spid="51"/>
                                        </p:tgtEl>
                                      </p:cBhvr>
                                    </p:animEffect>
                                  </p:childTnLst>
                                </p:cTn>
                              </p:par>
                              <p:par>
                                <p:cTn id="11" presetID="22" presetClass="exit" presetSubtype="1" fill="hold" grpId="1" nodeType="withEffect">
                                  <p:stCondLst>
                                    <p:cond delay="440"/>
                                  </p:stCondLst>
                                  <p:childTnLst>
                                    <p:animEffect transition="out" filter="wipe(up)">
                                      <p:cBhvr>
                                        <p:cTn id="12" dur="250"/>
                                        <p:tgtEl>
                                          <p:spTgt spid="51"/>
                                        </p:tgtEl>
                                      </p:cBhvr>
                                    </p:animEffect>
                                    <p:set>
                                      <p:cBhvr>
                                        <p:cTn id="13" dur="1" fill="hold">
                                          <p:stCondLst>
                                            <p:cond delay="249"/>
                                          </p:stCondLst>
                                        </p:cTn>
                                        <p:tgtEl>
                                          <p:spTgt spid="51"/>
                                        </p:tgtEl>
                                        <p:attrNameLst>
                                          <p:attrName>style.visibility</p:attrName>
                                        </p:attrNameLst>
                                      </p:cBhvr>
                                      <p:to>
                                        <p:strVal val="hidden"/>
                                      </p:to>
                                    </p:set>
                                  </p:childTnLst>
                                </p:cTn>
                              </p:par>
                              <p:par>
                                <p:cTn id="14" presetID="2" presetClass="entr" presetSubtype="4" fill="hold" grpId="0" nodeType="withEffect">
                                  <p:stCondLst>
                                    <p:cond delay="9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250" fill="hold"/>
                                        <p:tgtEl>
                                          <p:spTgt spid="50"/>
                                        </p:tgtEl>
                                        <p:attrNameLst>
                                          <p:attrName>ppt_x</p:attrName>
                                        </p:attrNameLst>
                                      </p:cBhvr>
                                      <p:tavLst>
                                        <p:tav tm="0">
                                          <p:val>
                                            <p:strVal val="#ppt_x"/>
                                          </p:val>
                                        </p:tav>
                                        <p:tav tm="100000">
                                          <p:val>
                                            <p:strVal val="#ppt_x"/>
                                          </p:val>
                                        </p:tav>
                                      </p:tavLst>
                                    </p:anim>
                                    <p:anim calcmode="lin" valueType="num">
                                      <p:cBhvr additive="base">
                                        <p:cTn id="17" dur="250" fill="hold"/>
                                        <p:tgtEl>
                                          <p:spTgt spid="50"/>
                                        </p:tgtEl>
                                        <p:attrNameLst>
                                          <p:attrName>ppt_y</p:attrName>
                                        </p:attrNameLst>
                                      </p:cBhvr>
                                      <p:tavLst>
                                        <p:tav tm="0">
                                          <p:val>
                                            <p:strVal val="1+#ppt_h/2"/>
                                          </p:val>
                                        </p:tav>
                                        <p:tav tm="100000">
                                          <p:val>
                                            <p:strVal val="#ppt_y"/>
                                          </p:val>
                                        </p:tav>
                                      </p:tavLst>
                                    </p:anim>
                                  </p:childTnLst>
                                </p:cTn>
                              </p:par>
                              <p:par>
                                <p:cTn id="18" presetID="22" presetClass="entr" presetSubtype="4" fill="hold" grpId="0" nodeType="withEffect">
                                  <p:stCondLst>
                                    <p:cond delay="300"/>
                                  </p:stCondLst>
                                  <p:childTnLst>
                                    <p:set>
                                      <p:cBhvr>
                                        <p:cTn id="19" dur="1" fill="hold">
                                          <p:stCondLst>
                                            <p:cond delay="0"/>
                                          </p:stCondLst>
                                        </p:cTn>
                                        <p:tgtEl>
                                          <p:spTgt spid="53"/>
                                        </p:tgtEl>
                                        <p:attrNameLst>
                                          <p:attrName>style.visibility</p:attrName>
                                        </p:attrNameLst>
                                      </p:cBhvr>
                                      <p:to>
                                        <p:strVal val="visible"/>
                                      </p:to>
                                    </p:set>
                                    <p:animEffect transition="in" filter="wipe(down)">
                                      <p:cBhvr>
                                        <p:cTn id="20" dur="250"/>
                                        <p:tgtEl>
                                          <p:spTgt spid="53"/>
                                        </p:tgtEl>
                                      </p:cBhvr>
                                    </p:animEffect>
                                  </p:childTnLst>
                                </p:cTn>
                              </p:par>
                              <p:par>
                                <p:cTn id="21" presetID="22" presetClass="exit" presetSubtype="1" fill="hold" grpId="1" nodeType="withEffect">
                                  <p:stCondLst>
                                    <p:cond delay="550"/>
                                  </p:stCondLst>
                                  <p:childTnLst>
                                    <p:animEffect transition="out" filter="wipe(up)">
                                      <p:cBhvr>
                                        <p:cTn id="22" dur="250"/>
                                        <p:tgtEl>
                                          <p:spTgt spid="53"/>
                                        </p:tgtEl>
                                      </p:cBhvr>
                                    </p:animEffect>
                                    <p:set>
                                      <p:cBhvr>
                                        <p:cTn id="23" dur="1" fill="hold">
                                          <p:stCondLst>
                                            <p:cond delay="249"/>
                                          </p:stCondLst>
                                        </p:cTn>
                                        <p:tgtEl>
                                          <p:spTgt spid="53"/>
                                        </p:tgtEl>
                                        <p:attrNameLst>
                                          <p:attrName>style.visibility</p:attrName>
                                        </p:attrNameLst>
                                      </p:cBhvr>
                                      <p:to>
                                        <p:strVal val="hidden"/>
                                      </p:to>
                                    </p:set>
                                  </p:childTnLst>
                                </p:cTn>
                              </p:par>
                              <p:par>
                                <p:cTn id="24" presetID="2" presetClass="entr" presetSubtype="4" fill="hold" nodeType="withEffect">
                                  <p:stCondLst>
                                    <p:cond delay="28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250" fill="hold"/>
                                        <p:tgtEl>
                                          <p:spTgt spid="45"/>
                                        </p:tgtEl>
                                        <p:attrNameLst>
                                          <p:attrName>ppt_x</p:attrName>
                                        </p:attrNameLst>
                                      </p:cBhvr>
                                      <p:tavLst>
                                        <p:tav tm="0">
                                          <p:val>
                                            <p:strVal val="#ppt_x"/>
                                          </p:val>
                                        </p:tav>
                                        <p:tav tm="100000">
                                          <p:val>
                                            <p:strVal val="#ppt_x"/>
                                          </p:val>
                                        </p:tav>
                                      </p:tavLst>
                                    </p:anim>
                                    <p:anim calcmode="lin" valueType="num">
                                      <p:cBhvr additive="base">
                                        <p:cTn id="27" dur="250" fill="hold"/>
                                        <p:tgtEl>
                                          <p:spTgt spid="45"/>
                                        </p:tgtEl>
                                        <p:attrNameLst>
                                          <p:attrName>ppt_y</p:attrName>
                                        </p:attrNameLst>
                                      </p:cBhvr>
                                      <p:tavLst>
                                        <p:tav tm="0">
                                          <p:val>
                                            <p:strVal val="1+#ppt_h/2"/>
                                          </p:val>
                                        </p:tav>
                                        <p:tav tm="100000">
                                          <p:val>
                                            <p:strVal val="#ppt_y"/>
                                          </p:val>
                                        </p:tav>
                                      </p:tavLst>
                                    </p:anim>
                                  </p:childTnLst>
                                </p:cTn>
                              </p:par>
                              <p:par>
                                <p:cTn id="28" presetID="22" presetClass="entr" presetSubtype="4" fill="hold" grpId="0" nodeType="withEffect">
                                  <p:stCondLst>
                                    <p:cond delay="50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250"/>
                                        <p:tgtEl>
                                          <p:spTgt spid="56"/>
                                        </p:tgtEl>
                                      </p:cBhvr>
                                    </p:animEffect>
                                  </p:childTnLst>
                                </p:cTn>
                              </p:par>
                              <p:par>
                                <p:cTn id="31" presetID="22" presetClass="exit" presetSubtype="1" fill="hold" grpId="1" nodeType="withEffect">
                                  <p:stCondLst>
                                    <p:cond delay="750"/>
                                  </p:stCondLst>
                                  <p:childTnLst>
                                    <p:animEffect transition="out" filter="wipe(up)">
                                      <p:cBhvr>
                                        <p:cTn id="32" dur="250"/>
                                        <p:tgtEl>
                                          <p:spTgt spid="56"/>
                                        </p:tgtEl>
                                      </p:cBhvr>
                                    </p:animEffect>
                                    <p:set>
                                      <p:cBhvr>
                                        <p:cTn id="33" dur="1" fill="hold">
                                          <p:stCondLst>
                                            <p:cond delay="249"/>
                                          </p:stCondLst>
                                        </p:cTn>
                                        <p:tgtEl>
                                          <p:spTgt spid="56"/>
                                        </p:tgtEl>
                                        <p:attrNameLst>
                                          <p:attrName>style.visibility</p:attrName>
                                        </p:attrNameLst>
                                      </p:cBhvr>
                                      <p:to>
                                        <p:strVal val="hidden"/>
                                      </p:to>
                                    </p:set>
                                  </p:childTnLst>
                                </p:cTn>
                              </p:par>
                              <p:par>
                                <p:cTn id="34" presetID="2" presetClass="entr" presetSubtype="4" fill="hold" nodeType="withEffect">
                                  <p:stCondLst>
                                    <p:cond delay="50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250" fill="hold"/>
                                        <p:tgtEl>
                                          <p:spTgt spid="48"/>
                                        </p:tgtEl>
                                        <p:attrNameLst>
                                          <p:attrName>ppt_x</p:attrName>
                                        </p:attrNameLst>
                                      </p:cBhvr>
                                      <p:tavLst>
                                        <p:tav tm="0">
                                          <p:val>
                                            <p:strVal val="#ppt_x"/>
                                          </p:val>
                                        </p:tav>
                                        <p:tav tm="100000">
                                          <p:val>
                                            <p:strVal val="#ppt_x"/>
                                          </p:val>
                                        </p:tav>
                                      </p:tavLst>
                                    </p:anim>
                                    <p:anim calcmode="lin" valueType="num">
                                      <p:cBhvr additive="base">
                                        <p:cTn id="37" dur="250" fill="hold"/>
                                        <p:tgtEl>
                                          <p:spTgt spid="48"/>
                                        </p:tgtEl>
                                        <p:attrNameLst>
                                          <p:attrName>ppt_y</p:attrName>
                                        </p:attrNameLst>
                                      </p:cBhvr>
                                      <p:tavLst>
                                        <p:tav tm="0">
                                          <p:val>
                                            <p:strVal val="1+#ppt_h/2"/>
                                          </p:val>
                                        </p:tav>
                                        <p:tav tm="100000">
                                          <p:val>
                                            <p:strVal val="#ppt_y"/>
                                          </p:val>
                                        </p:tav>
                                      </p:tavLst>
                                    </p:anim>
                                  </p:childTnLst>
                                </p:cTn>
                              </p:par>
                              <p:par>
                                <p:cTn id="38" presetID="22" presetClass="entr" presetSubtype="4" fill="hold" grpId="0" nodeType="withEffect">
                                  <p:stCondLst>
                                    <p:cond delay="600"/>
                                  </p:stCondLst>
                                  <p:childTnLst>
                                    <p:set>
                                      <p:cBhvr>
                                        <p:cTn id="39" dur="1" fill="hold">
                                          <p:stCondLst>
                                            <p:cond delay="0"/>
                                          </p:stCondLst>
                                        </p:cTn>
                                        <p:tgtEl>
                                          <p:spTgt spid="52"/>
                                        </p:tgtEl>
                                        <p:attrNameLst>
                                          <p:attrName>style.visibility</p:attrName>
                                        </p:attrNameLst>
                                      </p:cBhvr>
                                      <p:to>
                                        <p:strVal val="visible"/>
                                      </p:to>
                                    </p:set>
                                    <p:animEffect transition="in" filter="wipe(down)">
                                      <p:cBhvr>
                                        <p:cTn id="40" dur="250"/>
                                        <p:tgtEl>
                                          <p:spTgt spid="52"/>
                                        </p:tgtEl>
                                      </p:cBhvr>
                                    </p:animEffect>
                                  </p:childTnLst>
                                </p:cTn>
                              </p:par>
                              <p:par>
                                <p:cTn id="41" presetID="22" presetClass="exit" presetSubtype="1" fill="hold" grpId="1" nodeType="withEffect">
                                  <p:stCondLst>
                                    <p:cond delay="850"/>
                                  </p:stCondLst>
                                  <p:childTnLst>
                                    <p:animEffect transition="out" filter="wipe(up)">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par>
                                <p:cTn id="44" presetID="2" presetClass="entr" presetSubtype="4" fill="hold" nodeType="withEffect">
                                  <p:stCondLst>
                                    <p:cond delay="60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250" fill="hold"/>
                                        <p:tgtEl>
                                          <p:spTgt spid="44"/>
                                        </p:tgtEl>
                                        <p:attrNameLst>
                                          <p:attrName>ppt_x</p:attrName>
                                        </p:attrNameLst>
                                      </p:cBhvr>
                                      <p:tavLst>
                                        <p:tav tm="0">
                                          <p:val>
                                            <p:strVal val="#ppt_x"/>
                                          </p:val>
                                        </p:tav>
                                        <p:tav tm="100000">
                                          <p:val>
                                            <p:strVal val="#ppt_x"/>
                                          </p:val>
                                        </p:tav>
                                      </p:tavLst>
                                    </p:anim>
                                    <p:anim calcmode="lin" valueType="num">
                                      <p:cBhvr additive="base">
                                        <p:cTn id="47" dur="250" fill="hold"/>
                                        <p:tgtEl>
                                          <p:spTgt spid="44"/>
                                        </p:tgtEl>
                                        <p:attrNameLst>
                                          <p:attrName>ppt_y</p:attrName>
                                        </p:attrNameLst>
                                      </p:cBhvr>
                                      <p:tavLst>
                                        <p:tav tm="0">
                                          <p:val>
                                            <p:strVal val="1+#ppt_h/2"/>
                                          </p:val>
                                        </p:tav>
                                        <p:tav tm="100000">
                                          <p:val>
                                            <p:strVal val="#ppt_y"/>
                                          </p:val>
                                        </p:tav>
                                      </p:tavLst>
                                    </p:anim>
                                  </p:childTnLst>
                                </p:cTn>
                              </p:par>
                              <p:par>
                                <p:cTn id="48" presetID="22" presetClass="entr" presetSubtype="4" fill="hold" grpId="0" nodeType="withEffect">
                                  <p:stCondLst>
                                    <p:cond delay="1300"/>
                                  </p:stCondLst>
                                  <p:childTnLst>
                                    <p:set>
                                      <p:cBhvr>
                                        <p:cTn id="49" dur="1" fill="hold">
                                          <p:stCondLst>
                                            <p:cond delay="0"/>
                                          </p:stCondLst>
                                        </p:cTn>
                                        <p:tgtEl>
                                          <p:spTgt spid="54"/>
                                        </p:tgtEl>
                                        <p:attrNameLst>
                                          <p:attrName>style.visibility</p:attrName>
                                        </p:attrNameLst>
                                      </p:cBhvr>
                                      <p:to>
                                        <p:strVal val="visible"/>
                                      </p:to>
                                    </p:set>
                                    <p:animEffect transition="in" filter="wipe(down)">
                                      <p:cBhvr>
                                        <p:cTn id="50" dur="250"/>
                                        <p:tgtEl>
                                          <p:spTgt spid="54"/>
                                        </p:tgtEl>
                                      </p:cBhvr>
                                    </p:animEffect>
                                  </p:childTnLst>
                                </p:cTn>
                              </p:par>
                              <p:par>
                                <p:cTn id="51" presetID="22" presetClass="exit" presetSubtype="1" fill="hold" grpId="1" nodeType="withEffect">
                                  <p:stCondLst>
                                    <p:cond delay="1550"/>
                                  </p:stCondLst>
                                  <p:childTnLst>
                                    <p:animEffect transition="out" filter="wipe(up)">
                                      <p:cBhvr>
                                        <p:cTn id="52" dur="250"/>
                                        <p:tgtEl>
                                          <p:spTgt spid="54"/>
                                        </p:tgtEl>
                                      </p:cBhvr>
                                    </p:animEffect>
                                    <p:set>
                                      <p:cBhvr>
                                        <p:cTn id="53" dur="1" fill="hold">
                                          <p:stCondLst>
                                            <p:cond delay="249"/>
                                          </p:stCondLst>
                                        </p:cTn>
                                        <p:tgtEl>
                                          <p:spTgt spid="54"/>
                                        </p:tgtEl>
                                        <p:attrNameLst>
                                          <p:attrName>style.visibility</p:attrName>
                                        </p:attrNameLst>
                                      </p:cBhvr>
                                      <p:to>
                                        <p:strVal val="hidden"/>
                                      </p:to>
                                    </p:set>
                                  </p:childTnLst>
                                </p:cTn>
                              </p:par>
                              <p:par>
                                <p:cTn id="54" presetID="2" presetClass="entr" presetSubtype="4" fill="hold" nodeType="withEffect">
                                  <p:stCondLst>
                                    <p:cond delay="13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250" fill="hold"/>
                                        <p:tgtEl>
                                          <p:spTgt spid="46"/>
                                        </p:tgtEl>
                                        <p:attrNameLst>
                                          <p:attrName>ppt_x</p:attrName>
                                        </p:attrNameLst>
                                      </p:cBhvr>
                                      <p:tavLst>
                                        <p:tav tm="0">
                                          <p:val>
                                            <p:strVal val="#ppt_x"/>
                                          </p:val>
                                        </p:tav>
                                        <p:tav tm="100000">
                                          <p:val>
                                            <p:strVal val="#ppt_x"/>
                                          </p:val>
                                        </p:tav>
                                      </p:tavLst>
                                    </p:anim>
                                    <p:anim calcmode="lin" valueType="num">
                                      <p:cBhvr additive="base">
                                        <p:cTn id="57" dur="250" fill="hold"/>
                                        <p:tgtEl>
                                          <p:spTgt spid="46"/>
                                        </p:tgtEl>
                                        <p:attrNameLst>
                                          <p:attrName>ppt_y</p:attrName>
                                        </p:attrNameLst>
                                      </p:cBhvr>
                                      <p:tavLst>
                                        <p:tav tm="0">
                                          <p:val>
                                            <p:strVal val="1+#ppt_h/2"/>
                                          </p:val>
                                        </p:tav>
                                        <p:tav tm="100000">
                                          <p:val>
                                            <p:strVal val="#ppt_y"/>
                                          </p:val>
                                        </p:tav>
                                      </p:tavLst>
                                    </p:anim>
                                  </p:childTnLst>
                                </p:cTn>
                              </p:par>
                              <p:par>
                                <p:cTn id="58" presetID="22" presetClass="entr" presetSubtype="4" fill="hold" grpId="0" nodeType="withEffect">
                                  <p:stCondLst>
                                    <p:cond delay="1200"/>
                                  </p:stCondLst>
                                  <p:childTnLst>
                                    <p:set>
                                      <p:cBhvr>
                                        <p:cTn id="59" dur="1" fill="hold">
                                          <p:stCondLst>
                                            <p:cond delay="0"/>
                                          </p:stCondLst>
                                        </p:cTn>
                                        <p:tgtEl>
                                          <p:spTgt spid="55"/>
                                        </p:tgtEl>
                                        <p:attrNameLst>
                                          <p:attrName>style.visibility</p:attrName>
                                        </p:attrNameLst>
                                      </p:cBhvr>
                                      <p:to>
                                        <p:strVal val="visible"/>
                                      </p:to>
                                    </p:set>
                                    <p:animEffect transition="in" filter="wipe(down)">
                                      <p:cBhvr>
                                        <p:cTn id="60" dur="250"/>
                                        <p:tgtEl>
                                          <p:spTgt spid="55"/>
                                        </p:tgtEl>
                                      </p:cBhvr>
                                    </p:animEffect>
                                  </p:childTnLst>
                                </p:cTn>
                              </p:par>
                              <p:par>
                                <p:cTn id="61" presetID="22" presetClass="exit" presetSubtype="1" fill="hold" grpId="1" nodeType="withEffect">
                                  <p:stCondLst>
                                    <p:cond delay="1450"/>
                                  </p:stCondLst>
                                  <p:childTnLst>
                                    <p:animEffect transition="out" filter="wipe(up)">
                                      <p:cBhvr>
                                        <p:cTn id="62" dur="250"/>
                                        <p:tgtEl>
                                          <p:spTgt spid="55"/>
                                        </p:tgtEl>
                                      </p:cBhvr>
                                    </p:animEffect>
                                    <p:set>
                                      <p:cBhvr>
                                        <p:cTn id="63" dur="1" fill="hold">
                                          <p:stCondLst>
                                            <p:cond delay="249"/>
                                          </p:stCondLst>
                                        </p:cTn>
                                        <p:tgtEl>
                                          <p:spTgt spid="55"/>
                                        </p:tgtEl>
                                        <p:attrNameLst>
                                          <p:attrName>style.visibility</p:attrName>
                                        </p:attrNameLst>
                                      </p:cBhvr>
                                      <p:to>
                                        <p:strVal val="hidden"/>
                                      </p:to>
                                    </p:set>
                                  </p:childTnLst>
                                </p:cTn>
                              </p:par>
                              <p:par>
                                <p:cTn id="64" presetID="2" presetClass="entr" presetSubtype="4" fill="hold" nodeType="withEffect">
                                  <p:stCondLst>
                                    <p:cond delay="120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250" fill="hold"/>
                                        <p:tgtEl>
                                          <p:spTgt spid="47"/>
                                        </p:tgtEl>
                                        <p:attrNameLst>
                                          <p:attrName>ppt_x</p:attrName>
                                        </p:attrNameLst>
                                      </p:cBhvr>
                                      <p:tavLst>
                                        <p:tav tm="0">
                                          <p:val>
                                            <p:strVal val="#ppt_x"/>
                                          </p:val>
                                        </p:tav>
                                        <p:tav tm="100000">
                                          <p:val>
                                            <p:strVal val="#ppt_x"/>
                                          </p:val>
                                        </p:tav>
                                      </p:tavLst>
                                    </p:anim>
                                    <p:anim calcmode="lin" valueType="num">
                                      <p:cBhvr additive="base">
                                        <p:cTn id="67" dur="250" fill="hold"/>
                                        <p:tgtEl>
                                          <p:spTgt spid="47"/>
                                        </p:tgtEl>
                                        <p:attrNameLst>
                                          <p:attrName>ppt_y</p:attrName>
                                        </p:attrNameLst>
                                      </p:cBhvr>
                                      <p:tavLst>
                                        <p:tav tm="0">
                                          <p:val>
                                            <p:strVal val="1+#ppt_h/2"/>
                                          </p:val>
                                        </p:tav>
                                        <p:tav tm="100000">
                                          <p:val>
                                            <p:strVal val="#ppt_y"/>
                                          </p:val>
                                        </p:tav>
                                      </p:tavLst>
                                    </p:anim>
                                  </p:childTnLst>
                                </p:cTn>
                              </p:par>
                              <p:par>
                                <p:cTn id="68" presetID="22" presetClass="entr" presetSubtype="4" fill="hold" grpId="0" nodeType="withEffect">
                                  <p:stCondLst>
                                    <p:cond delay="750"/>
                                  </p:stCondLst>
                                  <p:childTnLst>
                                    <p:set>
                                      <p:cBhvr>
                                        <p:cTn id="69" dur="1" fill="hold">
                                          <p:stCondLst>
                                            <p:cond delay="0"/>
                                          </p:stCondLst>
                                        </p:cTn>
                                        <p:tgtEl>
                                          <p:spTgt spid="57"/>
                                        </p:tgtEl>
                                        <p:attrNameLst>
                                          <p:attrName>style.visibility</p:attrName>
                                        </p:attrNameLst>
                                      </p:cBhvr>
                                      <p:to>
                                        <p:strVal val="visible"/>
                                      </p:to>
                                    </p:set>
                                    <p:animEffect transition="in" filter="wipe(down)">
                                      <p:cBhvr>
                                        <p:cTn id="70" dur="250"/>
                                        <p:tgtEl>
                                          <p:spTgt spid="57"/>
                                        </p:tgtEl>
                                      </p:cBhvr>
                                    </p:animEffect>
                                  </p:childTnLst>
                                </p:cTn>
                              </p:par>
                              <p:par>
                                <p:cTn id="71" presetID="22" presetClass="exit" presetSubtype="1" fill="hold" grpId="1" nodeType="withEffect">
                                  <p:stCondLst>
                                    <p:cond delay="1000"/>
                                  </p:stCondLst>
                                  <p:childTnLst>
                                    <p:animEffect transition="out" filter="wipe(up)">
                                      <p:cBhvr>
                                        <p:cTn id="72" dur="250"/>
                                        <p:tgtEl>
                                          <p:spTgt spid="57"/>
                                        </p:tgtEl>
                                      </p:cBhvr>
                                    </p:animEffect>
                                    <p:set>
                                      <p:cBhvr>
                                        <p:cTn id="73" dur="1" fill="hold">
                                          <p:stCondLst>
                                            <p:cond delay="249"/>
                                          </p:stCondLst>
                                        </p:cTn>
                                        <p:tgtEl>
                                          <p:spTgt spid="57"/>
                                        </p:tgtEl>
                                        <p:attrNameLst>
                                          <p:attrName>style.visibility</p:attrName>
                                        </p:attrNameLst>
                                      </p:cBhvr>
                                      <p:to>
                                        <p:strVal val="hidden"/>
                                      </p:to>
                                    </p:set>
                                  </p:childTnLst>
                                </p:cTn>
                              </p:par>
                              <p:par>
                                <p:cTn id="74" presetID="2" presetClass="entr" presetSubtype="4" fill="hold" nodeType="withEffect">
                                  <p:stCondLst>
                                    <p:cond delay="75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250" fill="hold"/>
                                        <p:tgtEl>
                                          <p:spTgt spid="49"/>
                                        </p:tgtEl>
                                        <p:attrNameLst>
                                          <p:attrName>ppt_x</p:attrName>
                                        </p:attrNameLst>
                                      </p:cBhvr>
                                      <p:tavLst>
                                        <p:tav tm="0">
                                          <p:val>
                                            <p:strVal val="#ppt_x"/>
                                          </p:val>
                                        </p:tav>
                                        <p:tav tm="100000">
                                          <p:val>
                                            <p:strVal val="#ppt_x"/>
                                          </p:val>
                                        </p:tav>
                                      </p:tavLst>
                                    </p:anim>
                                    <p:anim calcmode="lin" valueType="num">
                                      <p:cBhvr additive="base">
                                        <p:cTn id="77" dur="250" fill="hold"/>
                                        <p:tgtEl>
                                          <p:spTgt spid="49"/>
                                        </p:tgtEl>
                                        <p:attrNameLst>
                                          <p:attrName>ppt_y</p:attrName>
                                        </p:attrNameLst>
                                      </p:cBhvr>
                                      <p:tavLst>
                                        <p:tav tm="0">
                                          <p:val>
                                            <p:strVal val="1+#ppt_h/2"/>
                                          </p:val>
                                        </p:tav>
                                        <p:tav tm="100000">
                                          <p:val>
                                            <p:strVal val="#ppt_y"/>
                                          </p:val>
                                        </p:tav>
                                      </p:tavLst>
                                    </p:anim>
                                  </p:childTnLst>
                                </p:cTn>
                              </p:par>
                              <p:par>
                                <p:cTn id="78" presetID="2" presetClass="entr" presetSubtype="2"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200" fill="hold"/>
                                        <p:tgtEl>
                                          <p:spTgt spid="26"/>
                                        </p:tgtEl>
                                        <p:attrNameLst>
                                          <p:attrName>ppt_x</p:attrName>
                                        </p:attrNameLst>
                                      </p:cBhvr>
                                      <p:tavLst>
                                        <p:tav tm="0">
                                          <p:val>
                                            <p:strVal val="1+#ppt_w/2"/>
                                          </p:val>
                                        </p:tav>
                                        <p:tav tm="100000">
                                          <p:val>
                                            <p:strVal val="#ppt_x"/>
                                          </p:val>
                                        </p:tav>
                                      </p:tavLst>
                                    </p:anim>
                                    <p:anim calcmode="lin" valueType="num">
                                      <p:cBhvr additive="base">
                                        <p:cTn id="81" dur="2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0" grpId="0"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Program Files\Microsoft Office\MEDIA\CAGCAT10\j0292020.wmf"/>
          <p:cNvPicPr>
            <a:picLocks noChangeAspect="1" noChangeArrowheads="1"/>
          </p:cNvPicPr>
          <p:nvPr/>
        </p:nvPicPr>
        <p:blipFill>
          <a:blip r:embed="rId1" cstate="print"/>
          <a:srcRect/>
          <a:stretch>
            <a:fillRect/>
          </a:stretch>
        </p:blipFill>
        <p:spPr bwMode="auto">
          <a:xfrm>
            <a:off x="539552" y="1419622"/>
            <a:ext cx="1869034" cy="1773936"/>
          </a:xfrm>
          <a:prstGeom prst="rect">
            <a:avLst/>
          </a:prstGeom>
          <a:noFill/>
        </p:spPr>
      </p:pic>
      <p:cxnSp>
        <p:nvCxnSpPr>
          <p:cNvPr id="5" name="直接连接符 4"/>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p>
        </p:txBody>
      </p:sp>
      <p:sp>
        <p:nvSpPr>
          <p:cNvPr id="7" name="TextBox 5"/>
          <p:cNvSpPr txBox="1">
            <a:spLocks noChangeArrowheads="1"/>
          </p:cNvSpPr>
          <p:nvPr/>
        </p:nvSpPr>
        <p:spPr bwMode="auto">
          <a:xfrm>
            <a:off x="560314" y="193675"/>
            <a:ext cx="2555875" cy="45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b="1" cap="all" dirty="0">
                <a:latin typeface="+mj-lt"/>
                <a:ea typeface="+mj-ea"/>
                <a:cs typeface="+mj-cs"/>
              </a:rPr>
              <a:t>需求分析</a:t>
            </a:r>
            <a:endParaRPr lang="en-US" altLang="zh-CN" sz="3600" b="1" cap="all" dirty="0">
              <a:latin typeface="+mj-lt"/>
              <a:ea typeface="+mj-ea"/>
              <a:cs typeface="+mj-cs"/>
            </a:endParaRPr>
          </a:p>
        </p:txBody>
      </p:sp>
      <p:grpSp>
        <p:nvGrpSpPr>
          <p:cNvPr id="15" name="组合 14"/>
          <p:cNvGrpSpPr/>
          <p:nvPr/>
        </p:nvGrpSpPr>
        <p:grpSpPr>
          <a:xfrm>
            <a:off x="8699181" y="157879"/>
            <a:ext cx="477064" cy="369332"/>
            <a:chOff x="8699181" y="157879"/>
            <a:chExt cx="477064" cy="369332"/>
          </a:xfrm>
        </p:grpSpPr>
        <p:sp>
          <p:nvSpPr>
            <p:cNvPr id="16" name="矩形 15"/>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TextBox 16"/>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
        <p:nvSpPr>
          <p:cNvPr id="21" name="泪滴形 20"/>
          <p:cNvSpPr/>
          <p:nvPr/>
        </p:nvSpPr>
        <p:spPr>
          <a:xfrm>
            <a:off x="2674392" y="1118890"/>
            <a:ext cx="648072" cy="648072"/>
          </a:xfrm>
          <a:prstGeom prst="teardrop">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2" name="泪滴形 21"/>
          <p:cNvSpPr/>
          <p:nvPr/>
        </p:nvSpPr>
        <p:spPr>
          <a:xfrm>
            <a:off x="2663851" y="2288733"/>
            <a:ext cx="648072" cy="648072"/>
          </a:xfrm>
          <a:prstGeom prst="teardrop">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3" name="泪滴形 22"/>
          <p:cNvSpPr/>
          <p:nvPr/>
        </p:nvSpPr>
        <p:spPr>
          <a:xfrm>
            <a:off x="2663851" y="3458576"/>
            <a:ext cx="648072" cy="648072"/>
          </a:xfrm>
          <a:prstGeom prst="teardrop">
            <a:avLst/>
          </a:prstGeom>
          <a:solidFill>
            <a:srgbClr val="04A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3588270" y="1118890"/>
            <a:ext cx="4852666" cy="337185"/>
          </a:xfrm>
          <a:prstGeom prst="rect">
            <a:avLst/>
          </a:prstGeom>
        </p:spPr>
        <p:txBody>
          <a:bodyPr wrap="square">
            <a:spAutoFit/>
          </a:bodyPr>
          <a:lstStyle/>
          <a:p>
            <a:pPr indent="304800" algn="just">
              <a:spcAft>
                <a:spcPts val="0"/>
              </a:spcAft>
            </a:pPr>
            <a:r>
              <a:rPr lang="zh-CN" sz="1600" kern="100" dirty="0">
                <a:latin typeface="+mn-ea"/>
              </a:rPr>
              <a:t>软件可以解决学生成绩，课程信息等一系列问题</a:t>
            </a:r>
            <a:endParaRPr lang="zh-CN" sz="1600" kern="100" dirty="0">
              <a:latin typeface="+mn-ea"/>
            </a:endParaRPr>
          </a:p>
        </p:txBody>
      </p:sp>
      <p:sp>
        <p:nvSpPr>
          <p:cNvPr id="3" name="矩形 2"/>
          <p:cNvSpPr/>
          <p:nvPr/>
        </p:nvSpPr>
        <p:spPr>
          <a:xfrm>
            <a:off x="3584202" y="2256735"/>
            <a:ext cx="4856734" cy="583565"/>
          </a:xfrm>
          <a:prstGeom prst="rect">
            <a:avLst/>
          </a:prstGeom>
        </p:spPr>
        <p:txBody>
          <a:bodyPr wrap="square">
            <a:spAutoFit/>
          </a:bodyPr>
          <a:lstStyle/>
          <a:p>
            <a:pPr indent="304800" algn="just">
              <a:spcAft>
                <a:spcPts val="0"/>
              </a:spcAft>
            </a:pPr>
            <a:r>
              <a:rPr lang="zh-CN" altLang="zh-CN" sz="1600" kern="100" dirty="0" smtClean="0">
                <a:latin typeface="+mn-ea"/>
              </a:rPr>
              <a:t>能够</a:t>
            </a:r>
            <a:r>
              <a:rPr lang="zh-CN" altLang="zh-CN" sz="1600" kern="100" dirty="0">
                <a:latin typeface="+mn-ea"/>
              </a:rPr>
              <a:t>实现学生成绩管理的各项功能，可以完美的实现对各种信息的管理</a:t>
            </a:r>
            <a:endParaRPr lang="zh-CN" altLang="zh-CN" sz="1600" kern="100" dirty="0">
              <a:latin typeface="+mn-ea"/>
            </a:endParaRPr>
          </a:p>
        </p:txBody>
      </p:sp>
      <p:sp>
        <p:nvSpPr>
          <p:cNvPr id="9" name="矩形 8"/>
          <p:cNvSpPr/>
          <p:nvPr/>
        </p:nvSpPr>
        <p:spPr>
          <a:xfrm>
            <a:off x="3584202" y="3477134"/>
            <a:ext cx="4856734" cy="584775"/>
          </a:xfrm>
          <a:prstGeom prst="rect">
            <a:avLst/>
          </a:prstGeom>
        </p:spPr>
        <p:txBody>
          <a:bodyPr wrap="square">
            <a:spAutoFit/>
          </a:bodyPr>
          <a:lstStyle/>
          <a:p>
            <a:r>
              <a:rPr lang="en-US" altLang="zh-CN" sz="1600" kern="100" dirty="0" smtClean="0">
                <a:latin typeface="+mn-ea"/>
                <a:cs typeface="Times New Roman" panose="02020603050405020304" pitchFamily="18" charset="0"/>
              </a:rPr>
              <a:t>     </a:t>
            </a:r>
            <a:r>
              <a:rPr lang="zh-CN" altLang="zh-CN" sz="1600" kern="100" dirty="0" smtClean="0">
                <a:latin typeface="+mn-ea"/>
                <a:cs typeface="Times New Roman" panose="02020603050405020304" pitchFamily="18" charset="0"/>
              </a:rPr>
              <a:t>增加</a:t>
            </a:r>
            <a:r>
              <a:rPr lang="zh-CN" altLang="zh-CN" sz="1600" kern="100" dirty="0">
                <a:latin typeface="+mn-ea"/>
                <a:cs typeface="Times New Roman" panose="02020603050405020304" pitchFamily="18" charset="0"/>
              </a:rPr>
              <a:t>、删除、查询、修改、查看数据方便，数据的稳定性和可靠性好。</a:t>
            </a:r>
            <a:endParaRPr lang="zh-CN" altLang="en-US" sz="1600" dirty="0">
              <a:latin typeface="+mn-ea"/>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 fill="hold"/>
                                        <p:tgtEl>
                                          <p:spTgt spid="15"/>
                                        </p:tgtEl>
                                        <p:attrNameLst>
                                          <p:attrName>ppt_x</p:attrName>
                                        </p:attrNameLst>
                                      </p:cBhvr>
                                      <p:tavLst>
                                        <p:tav tm="0">
                                          <p:val>
                                            <p:strVal val="1+#ppt_w/2"/>
                                          </p:val>
                                        </p:tav>
                                        <p:tav tm="100000">
                                          <p:val>
                                            <p:strVal val="#ppt_x"/>
                                          </p:val>
                                        </p:tav>
                                      </p:tavLst>
                                    </p:anim>
                                    <p:anim calcmode="lin" valueType="num">
                                      <p:cBhvr additive="base">
                                        <p:cTn id="8" dur="2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slide(fromBottom)">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slide(fromBottom)">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Bottom)">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p>
        </p:txBody>
      </p:sp>
      <p:sp>
        <p:nvSpPr>
          <p:cNvPr id="4" name="TextBox 5"/>
          <p:cNvSpPr txBox="1">
            <a:spLocks noChangeArrowheads="1"/>
          </p:cNvSpPr>
          <p:nvPr/>
        </p:nvSpPr>
        <p:spPr bwMode="auto">
          <a:xfrm>
            <a:off x="560314" y="193675"/>
            <a:ext cx="2555875"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b="1" cap="all" dirty="0">
                <a:latin typeface="+mj-lt"/>
                <a:ea typeface="+mj-ea"/>
                <a:cs typeface="+mj-cs"/>
              </a:rPr>
              <a:t>研究内容</a:t>
            </a:r>
            <a:endParaRPr lang="en-US" altLang="zh-CN" sz="3600" b="1" cap="all" dirty="0">
              <a:latin typeface="+mj-lt"/>
              <a:ea typeface="+mj-ea"/>
              <a:cs typeface="+mj-cs"/>
            </a:endParaRPr>
          </a:p>
        </p:txBody>
      </p:sp>
      <p:grpSp>
        <p:nvGrpSpPr>
          <p:cNvPr id="12" name="组合 11"/>
          <p:cNvGrpSpPr/>
          <p:nvPr/>
        </p:nvGrpSpPr>
        <p:grpSpPr>
          <a:xfrm>
            <a:off x="8699181" y="157879"/>
            <a:ext cx="477064" cy="369332"/>
            <a:chOff x="8699181" y="157879"/>
            <a:chExt cx="477064" cy="369332"/>
          </a:xfrm>
        </p:grpSpPr>
        <p:sp>
          <p:nvSpPr>
            <p:cNvPr id="13" name="矩形 12"/>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TextBox 13"/>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
        <p:nvSpPr>
          <p:cNvPr id="5" name="矩形 4"/>
          <p:cNvSpPr/>
          <p:nvPr/>
        </p:nvSpPr>
        <p:spPr>
          <a:xfrm>
            <a:off x="1196340" y="687070"/>
            <a:ext cx="6616065" cy="2676525"/>
          </a:xfrm>
          <a:prstGeom prst="rect">
            <a:avLst/>
          </a:prstGeom>
        </p:spPr>
        <p:txBody>
          <a:bodyPr wrap="square">
            <a:spAutoFit/>
          </a:bodyPr>
          <a:lstStyle/>
          <a:p>
            <a:pPr>
              <a:lnSpc>
                <a:spcPct val="150000"/>
              </a:lnSpc>
            </a:pPr>
            <a:r>
              <a:rPr lang="en-US" altLang="zh-CN" sz="1600" kern="100" dirty="0">
                <a:latin typeface="+mn-ea"/>
                <a:cs typeface="Times New Roman" panose="02020603050405020304" pitchFamily="18" charset="0"/>
              </a:rPr>
              <a:t>	</a:t>
            </a:r>
            <a:r>
              <a:rPr lang="zh-CN" altLang="en-US" sz="1600" kern="100" dirty="0">
                <a:latin typeface="+mn-ea"/>
                <a:cs typeface="Times New Roman" panose="02020603050405020304" pitchFamily="18" charset="0"/>
              </a:rPr>
              <a:t>通过使用MySQL数据库作为后台数据库，组织各个模块。该学生成绩管理系统主要用于对各个学生成绩的管理，主要任务是用计算机对学生成绩、学生信息等各种信息进行日常管理，如查询、修改、增加、删除的管理等。本系统实现了学生成绩的信息化管理，完成了管理系统的基本功能。该系统主要包括学生信息管理子系统、成绩信息管理子系统，各部分主要功能如下：学生信息管理子系统：用于学生信息的管理，包括学生信息的修改。</a:t>
            </a:r>
            <a:endParaRPr lang="zh-CN" altLang="en-US" sz="1600" kern="100" dirty="0">
              <a:latin typeface="+mn-ea"/>
              <a:cs typeface="Times New Roman" panose="02020603050405020304" pitchFamily="18"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1+#ppt_w/2"/>
                                          </p:val>
                                        </p:tav>
                                        <p:tav tm="100000">
                                          <p:val>
                                            <p:strVal val="#ppt_x"/>
                                          </p:val>
                                        </p:tav>
                                      </p:tavLst>
                                    </p:anim>
                                    <p:anim calcmode="lin" valueType="num">
                                      <p:cBhvr additive="base">
                                        <p:cTn id="8" dur="2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0" y="523876"/>
            <a:ext cx="215900" cy="71438"/>
          </a:xfrm>
          <a:prstGeom prst="rect">
            <a:avLst/>
          </a:prstGeom>
          <a:solidFill>
            <a:srgbClr val="00B0F0"/>
          </a:solidFill>
          <a:ln w="9525">
            <a:noFill/>
            <a:miter lim="800000"/>
          </a:ln>
        </p:spPr>
        <p:txBody>
          <a:bodyPr wrap="none" anchor="ctr"/>
          <a:lstStyle/>
          <a:p>
            <a:endParaRPr lang="zh-CN" altLang="en-US"/>
          </a:p>
        </p:txBody>
      </p:sp>
      <p:sp>
        <p:nvSpPr>
          <p:cNvPr id="6" name="TextBox 5"/>
          <p:cNvSpPr txBox="1">
            <a:spLocks noChangeArrowheads="1"/>
          </p:cNvSpPr>
          <p:nvPr/>
        </p:nvSpPr>
        <p:spPr bwMode="auto">
          <a:xfrm>
            <a:off x="251520" y="195486"/>
            <a:ext cx="255587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lnSpc>
                <a:spcPts val="2565"/>
              </a:lnSpc>
            </a:pPr>
            <a:r>
              <a:rPr lang="zh-CN" altLang="en-US" sz="3600" dirty="0"/>
              <a:t>数据</a:t>
            </a:r>
            <a:r>
              <a:rPr lang="zh-CN" altLang="en-US" sz="3600" dirty="0"/>
              <a:t>结构</a:t>
            </a:r>
            <a:endParaRPr lang="zh-CN" altLang="en-US" sz="3600" dirty="0"/>
          </a:p>
        </p:txBody>
      </p:sp>
      <p:sp>
        <p:nvSpPr>
          <p:cNvPr id="2054" name="Rectangle 6"/>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30480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itchFamily="2" charset="-122"/>
            </a:endParaRPr>
          </a:p>
        </p:txBody>
      </p:sp>
      <p:sp>
        <p:nvSpPr>
          <p:cNvPr id="2059" name="Rectangle 11"/>
          <p:cNvSpPr>
            <a:spLocks noChangeArrowheads="1"/>
          </p:cNvSpPr>
          <p:nvPr/>
        </p:nvSpPr>
        <p:spPr bwMode="auto">
          <a:xfrm>
            <a:off x="0" y="45720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14" name="组合 13"/>
          <p:cNvGrpSpPr/>
          <p:nvPr/>
        </p:nvGrpSpPr>
        <p:grpSpPr>
          <a:xfrm>
            <a:off x="8699181" y="157879"/>
            <a:ext cx="477064" cy="369332"/>
            <a:chOff x="8699181" y="157879"/>
            <a:chExt cx="477064" cy="369332"/>
          </a:xfrm>
        </p:grpSpPr>
        <p:sp>
          <p:nvSpPr>
            <p:cNvPr id="15" name="矩形 14"/>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TextBox 15"/>
            <p:cNvSpPr txBox="1"/>
            <p:nvPr/>
          </p:nvSpPr>
          <p:spPr>
            <a:xfrm>
              <a:off x="8699181" y="157879"/>
              <a:ext cx="477064" cy="369332"/>
            </a:xfrm>
            <a:prstGeom prst="rect">
              <a:avLst/>
            </a:prstGeom>
            <a:noFill/>
          </p:spPr>
          <p:txBody>
            <a:bodyPr wrap="square" rtlCol="0">
              <a:spAutoFit/>
            </a:bodyPr>
            <a:lstStyle/>
            <a:p>
              <a:pPr algn="ctr"/>
              <a:endParaRPr lang="zh-CN" altLang="en-US" dirty="0">
                <a:solidFill>
                  <a:schemeClr val="bg1"/>
                </a:solidFill>
                <a:latin typeface="Segoe UI Light" panose="020B0502040204020203" pitchFamily="34" charset="0"/>
                <a:ea typeface="专业字体设计服务/WWW.ZTSGC.COM/" pitchFamily="2" charset="-122"/>
              </a:endParaRPr>
            </a:p>
          </p:txBody>
        </p:sp>
      </p:grpSp>
      <p:sp>
        <p:nvSpPr>
          <p:cNvPr id="2" name="Rectangle 3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descr="1685001123548"/>
          <p:cNvPicPr>
            <a:picLocks noChangeAspect="1"/>
          </p:cNvPicPr>
          <p:nvPr>
            <p:custDataLst>
              <p:tags r:id="rId1"/>
            </p:custDataLst>
          </p:nvPr>
        </p:nvPicPr>
        <p:blipFill>
          <a:blip r:embed="rId2"/>
          <a:stretch>
            <a:fillRect/>
          </a:stretch>
        </p:blipFill>
        <p:spPr>
          <a:xfrm>
            <a:off x="2223770" y="1409383"/>
            <a:ext cx="4696460" cy="2323465"/>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 fill="hold"/>
                                        <p:tgtEl>
                                          <p:spTgt spid="14"/>
                                        </p:tgtEl>
                                        <p:attrNameLst>
                                          <p:attrName>ppt_x</p:attrName>
                                        </p:attrNameLst>
                                      </p:cBhvr>
                                      <p:tavLst>
                                        <p:tav tm="0">
                                          <p:val>
                                            <p:strVal val="1+#ppt_w/2"/>
                                          </p:val>
                                        </p:tav>
                                        <p:tav tm="100000">
                                          <p:val>
                                            <p:strVal val="#ppt_x"/>
                                          </p:val>
                                        </p:tav>
                                      </p:tavLst>
                                    </p:anim>
                                    <p:anim calcmode="lin" valueType="num">
                                      <p:cBhvr additive="base">
                                        <p:cTn id="8" dur="2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ef3305ee77324b01909f33c04240b530"/>
  <p:tag name="KSO_WM_UNIT_DECORATE_INFO" val="{&quot;DecorateInfoH&quot;:{&quot;IsAbs&quot;:true},&quot;DecorateInfoW&quot;:{&quot;IsAbs&quot;:true},&quot;DecorateInfoX&quot;:{&quot;IsAbs&quot;:true,&quot;Pos&quot;:0},&quot;DecorateInfoY&quot;:{&quot;IsAbs&quot;:true,&quot;Pos&quot;:0},&quot;ReferentInfo&quot;:{&quot;Id&quot;:&quot;c4ef278ba8d2453991f7139b1827bc10&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2c1fa9d42129dd4cab"/>
  <p:tag name="KSO_WM_TEMPLATE_ASSEMBLE_GROUPID" val="5fd0b92c1fa9d42129dd4cab"/>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3f1aa678fac44ff08653235044a608ed"/>
  <p:tag name="KSO_WM_UNIT_DECORATE_INFO" val="{&quot;DecorateInfoH&quot;:{&quot;IsAbs&quot;:true},&quot;DecorateInfoW&quot;:{&quot;IsAbs&quot;:true},&quot;DecorateInfoX&quot;:{&quot;IsAbs&quot;:true,&quot;Pos&quot;:2},&quot;DecorateInfoY&quot;:{&quot;IsAbs&quot;:true,&quot;Pos&quot;:2},&quot;ReferentInfo&quot;:{&quot;Id&quot;:&quot;c4ef278ba8d2453991f7139b1827bc10&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2c1fa9d42129dd4cab"/>
  <p:tag name="KSO_WM_TEMPLATE_ASSEMBLE_GROUPID" val="5fd0b92c1fa9d42129dd4cab"/>
</p:tagLst>
</file>

<file path=ppt/tags/tag12.xml><?xml version="1.0" encoding="utf-8"?>
<p:tagLst xmlns:p="http://schemas.openxmlformats.org/presentationml/2006/main">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303"/>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6:52&quot;,&quot;maxSize&quot;:{&quot;size1&quot;:31.100000000000001},&quot;minSize&quot;:{&quot;size1&quot;:20},&quot;normalSize&quot;:{&quot;size1&quot;:30.199999999999996},&quot;subLayout&quot;:[{&quot;id&quot;:&quot;2020-12-09T19:46:52&quot;,&quot;margin&quot;:{&quot;bottom&quot;:0.21199998259544373,&quot;left&quot;:1.6929999589920044,&quot;right&quot;:1.6929999589920044,&quot;top&quot;:1.6929999589920044},&quot;type&quot;:0},{&quot;id&quot;:&quot;2020-12-09T19:46:52&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2c1fa9d42129dd4cab"/>
  <p:tag name="KSO_WM_TEMPLATE_ASSEMBLE_GROUPID" val="5fd0b92c1fa9d42129dd4cab"/>
</p:tagLst>
</file>

<file path=ppt/tags/tag1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303_1*a*1"/>
  <p:tag name="KSO_WM_TEMPLATE_CATEGORY" val="diagram"/>
  <p:tag name="KSO_WM_TEMPLATE_INDEX" val="20213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4b229c120be4aa9866eb2f7cd1deee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5a514c714ce846aa8a6060345682a57a"/>
  <p:tag name="KSO_WM_UNIT_TEXT_FILL_FORE_SCHEMECOLOR_INDEX_BRIGHTNESS" val="0"/>
  <p:tag name="KSO_WM_UNIT_TEXT_FILL_FORE_SCHEMECOLOR_INDEX" val="13"/>
  <p:tag name="KSO_WM_UNIT_TEXT_FILL_TYPE" val="1"/>
  <p:tag name="KSO_WM_TEMPLATE_ASSEMBLE_XID" val="5fd0b92c1fa9d42129dd4cab"/>
  <p:tag name="KSO_WM_TEMPLATE_ASSEMBLE_GROUPID" val="5fd0b92c1fa9d42129dd4cab"/>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531ff49abe2942ba9a9ebd4ab80e6d08"/>
  <p:tag name="KSO_WM_UNIT_DECORATE_INFO" val="{&quot;DecorateInfoH&quot;:{&quot;IsAbs&quot;:false},&quot;DecorateInfoW&quot;:{&quot;IsAbs&quot;:false},&quot;DecorateInfoX&quot;:{&quot;IsAbs&quot;:false,&quot;Pos&quot;:1},&quot;DecorateInfoY&quot;:{&quot;IsAbs&quot;:false,&quot;Pos&quot;:1},&quot;ReferentInfo&quot;:{&quot;Id&quot;:&quot;c4ef278ba8d2453991f7139b1827bc10&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2c1fa9d42129dd4cab"/>
  <p:tag name="KSO_WM_TEMPLATE_ASSEMBLE_GROUPID" val="5fd0b92c1fa9d42129dd4cab"/>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ef3305ee77324b01909f33c04240b530"/>
  <p:tag name="KSO_WM_UNIT_DECORATE_INFO" val="{&quot;DecorateInfoH&quot;:{&quot;IsAbs&quot;:true},&quot;DecorateInfoW&quot;:{&quot;IsAbs&quot;:true},&quot;DecorateInfoX&quot;:{&quot;IsAbs&quot;:true,&quot;Pos&quot;:0},&quot;DecorateInfoY&quot;:{&quot;IsAbs&quot;:true,&quot;Pos&quot;:0},&quot;ReferentInfo&quot;:{&quot;Id&quot;:&quot;c4ef278ba8d2453991f7139b1827bc10&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2c1fa9d42129dd4cab"/>
  <p:tag name="KSO_WM_TEMPLATE_ASSEMBLE_GROUPID" val="5fd0b92c1fa9d42129dd4cab"/>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3f1aa678fac44ff08653235044a608ed"/>
  <p:tag name="KSO_WM_UNIT_DECORATE_INFO" val="{&quot;DecorateInfoH&quot;:{&quot;IsAbs&quot;:true},&quot;DecorateInfoW&quot;:{&quot;IsAbs&quot;:true},&quot;DecorateInfoX&quot;:{&quot;IsAbs&quot;:true,&quot;Pos&quot;:2},&quot;DecorateInfoY&quot;:{&quot;IsAbs&quot;:true,&quot;Pos&quot;:2},&quot;ReferentInfo&quot;:{&quot;Id&quot;:&quot;c4ef278ba8d2453991f7139b1827bc10&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2c1fa9d42129dd4cab"/>
  <p:tag name="KSO_WM_TEMPLATE_ASSEMBLE_GROUPID" val="5fd0b92c1fa9d42129dd4cab"/>
</p:tagLst>
</file>

<file path=ppt/tags/tag17.xml><?xml version="1.0" encoding="utf-8"?>
<p:tagLst xmlns:p="http://schemas.openxmlformats.org/presentationml/2006/main">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303"/>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6:52&quot;,&quot;maxSize&quot;:{&quot;size1&quot;:31.100000000000001},&quot;minSize&quot;:{&quot;size1&quot;:20},&quot;normalSize&quot;:{&quot;size1&quot;:30.199999999999996},&quot;subLayout&quot;:[{&quot;id&quot;:&quot;2020-12-09T19:46:52&quot;,&quot;margin&quot;:{&quot;bottom&quot;:0.21199998259544373,&quot;left&quot;:1.6929999589920044,&quot;right&quot;:1.6929999589920044,&quot;top&quot;:1.6929999589920044},&quot;type&quot;:0},{&quot;id&quot;:&quot;2020-12-09T19:46:52&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2c1fa9d42129dd4cab"/>
  <p:tag name="KSO_WM_TEMPLATE_ASSEMBLE_GROUPID" val="5fd0b92c1fa9d42129dd4cab"/>
</p:tagLst>
</file>

<file path=ppt/tags/tag18.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303_1*a*1"/>
  <p:tag name="KSO_WM_TEMPLATE_CATEGORY" val="diagram"/>
  <p:tag name="KSO_WM_TEMPLATE_INDEX" val="20213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4b229c120be4aa9866eb2f7cd1deee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5a514c714ce846aa8a6060345682a57a"/>
  <p:tag name="KSO_WM_UNIT_TEXT_FILL_FORE_SCHEMECOLOR_INDEX_BRIGHTNESS" val="0"/>
  <p:tag name="KSO_WM_UNIT_TEXT_FILL_FORE_SCHEMECOLOR_INDEX" val="13"/>
  <p:tag name="KSO_WM_UNIT_TEXT_FILL_TYPE" val="1"/>
  <p:tag name="KSO_WM_TEMPLATE_ASSEMBLE_XID" val="5fd0b92c1fa9d42129dd4cab"/>
  <p:tag name="KSO_WM_TEMPLATE_ASSEMBLE_GROUPID" val="5fd0b92c1fa9d42129dd4cab"/>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531ff49abe2942ba9a9ebd4ab80e6d08"/>
  <p:tag name="KSO_WM_UNIT_DECORATE_INFO" val="{&quot;DecorateInfoH&quot;:{&quot;IsAbs&quot;:false},&quot;DecorateInfoW&quot;:{&quot;IsAbs&quot;:false},&quot;DecorateInfoX&quot;:{&quot;IsAbs&quot;:false,&quot;Pos&quot;:1},&quot;DecorateInfoY&quot;:{&quot;IsAbs&quot;:false,&quot;Pos&quot;:1},&quot;ReferentInfo&quot;:{&quot;Id&quot;:&quot;c4ef278ba8d2453991f7139b1827bc10&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2c1fa9d42129dd4cab"/>
  <p:tag name="KSO_WM_TEMPLATE_ASSEMBLE_GROUPID" val="5fd0b92c1fa9d42129dd4cab"/>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ef3305ee77324b01909f33c04240b530"/>
  <p:tag name="KSO_WM_UNIT_DECORATE_INFO" val="{&quot;DecorateInfoH&quot;:{&quot;IsAbs&quot;:true},&quot;DecorateInfoW&quot;:{&quot;IsAbs&quot;:true},&quot;DecorateInfoX&quot;:{&quot;IsAbs&quot;:true,&quot;Pos&quot;:0},&quot;DecorateInfoY&quot;:{&quot;IsAbs&quot;:true,&quot;Pos&quot;:0},&quot;ReferentInfo&quot;:{&quot;Id&quot;:&quot;c4ef278ba8d2453991f7139b1827bc10&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2c1fa9d42129dd4cab"/>
  <p:tag name="KSO_WM_TEMPLATE_ASSEMBLE_GROUPID" val="5fd0b92c1fa9d42129dd4cab"/>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3f1aa678fac44ff08653235044a608ed"/>
  <p:tag name="KSO_WM_UNIT_DECORATE_INFO" val="{&quot;DecorateInfoH&quot;:{&quot;IsAbs&quot;:true},&quot;DecorateInfoW&quot;:{&quot;IsAbs&quot;:true},&quot;DecorateInfoX&quot;:{&quot;IsAbs&quot;:true,&quot;Pos&quot;:2},&quot;DecorateInfoY&quot;:{&quot;IsAbs&quot;:true,&quot;Pos&quot;:2},&quot;ReferentInfo&quot;:{&quot;Id&quot;:&quot;c4ef278ba8d2453991f7139b1827bc10&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2c1fa9d42129dd4cab"/>
  <p:tag name="KSO_WM_TEMPLATE_ASSEMBLE_GROUPID" val="5fd0b92c1fa9d42129dd4cab"/>
</p:tagLst>
</file>

<file path=ppt/tags/tag22.xml><?xml version="1.0" encoding="utf-8"?>
<p:tagLst xmlns:p="http://schemas.openxmlformats.org/presentationml/2006/main">
  <p:tag name="KSO_WM_BEAUTIFY_FLAG" val="#wm#"/>
  <p:tag name="KSO_WM_TEMPLATE_CATEGORY" val="diagram"/>
  <p:tag name="KSO_WM_TEMPLATE_INDEX" val="20213303"/>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6:52&quot;,&quot;maxSize&quot;:{&quot;size1&quot;:31.100000000000001},&quot;minSize&quot;:{&quot;size1&quot;:20},&quot;normalSize&quot;:{&quot;size1&quot;:30.199999999999996},&quot;subLayout&quot;:[{&quot;id&quot;:&quot;2020-12-09T19:46:52&quot;,&quot;margin&quot;:{&quot;bottom&quot;:0.21199998259544373,&quot;left&quot;:1.6929999589920044,&quot;right&quot;:1.6929999589920044,&quot;top&quot;:1.6929999589920044},&quot;type&quot;:0},{&quot;id&quot;:&quot;2020-12-09T19:46:52&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2c1fa9d42129dd4cab"/>
  <p:tag name="KSO_WM_TEMPLATE_ASSEMBLE_GROUPID" val="5fd0b92c1fa9d42129dd4cab"/>
</p:tagLst>
</file>

<file path=ppt/tags/tag2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303_1*a*1"/>
  <p:tag name="KSO_WM_TEMPLATE_CATEGORY" val="diagram"/>
  <p:tag name="KSO_WM_TEMPLATE_INDEX" val="20213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4b229c120be4aa9866eb2f7cd1deee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5a514c714ce846aa8a6060345682a57a"/>
  <p:tag name="KSO_WM_UNIT_TEXT_FILL_FORE_SCHEMECOLOR_INDEX_BRIGHTNESS" val="0"/>
  <p:tag name="KSO_WM_UNIT_TEXT_FILL_FORE_SCHEMECOLOR_INDEX" val="13"/>
  <p:tag name="KSO_WM_UNIT_TEXT_FILL_TYPE" val="1"/>
  <p:tag name="KSO_WM_TEMPLATE_ASSEMBLE_XID" val="5fd0b92c1fa9d42129dd4cab"/>
  <p:tag name="KSO_WM_TEMPLATE_ASSEMBLE_GROUPID" val="5fd0b92c1fa9d42129dd4cab"/>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531ff49abe2942ba9a9ebd4ab80e6d08"/>
  <p:tag name="KSO_WM_UNIT_DECORATE_INFO" val="{&quot;DecorateInfoH&quot;:{&quot;IsAbs&quot;:false},&quot;DecorateInfoW&quot;:{&quot;IsAbs&quot;:false},&quot;DecorateInfoX&quot;:{&quot;IsAbs&quot;:false,&quot;Pos&quot;:1},&quot;DecorateInfoY&quot;:{&quot;IsAbs&quot;:false,&quot;Pos&quot;:1},&quot;ReferentInfo&quot;:{&quot;Id&quot;:&quot;c4ef278ba8d2453991f7139b1827bc10&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2c1fa9d42129dd4cab"/>
  <p:tag name="KSO_WM_TEMPLATE_ASSEMBLE_GROUPID" val="5fd0b92c1fa9d42129dd4cab"/>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ef3305ee77324b01909f33c04240b530"/>
  <p:tag name="KSO_WM_UNIT_DECORATE_INFO" val="{&quot;DecorateInfoH&quot;:{&quot;IsAbs&quot;:true},&quot;DecorateInfoW&quot;:{&quot;IsAbs&quot;:true},&quot;DecorateInfoX&quot;:{&quot;IsAbs&quot;:true,&quot;Pos&quot;:0},&quot;DecorateInfoY&quot;:{&quot;IsAbs&quot;:true,&quot;Pos&quot;:0},&quot;ReferentInfo&quot;:{&quot;Id&quot;:&quot;c4ef278ba8d2453991f7139b1827bc10&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2c1fa9d42129dd4cab"/>
  <p:tag name="KSO_WM_TEMPLATE_ASSEMBLE_GROUPID" val="5fd0b92c1fa9d42129dd4cab"/>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3f1aa678fac44ff08653235044a608ed"/>
  <p:tag name="KSO_WM_UNIT_DECORATE_INFO" val="{&quot;DecorateInfoH&quot;:{&quot;IsAbs&quot;:true},&quot;DecorateInfoW&quot;:{&quot;IsAbs&quot;:true},&quot;DecorateInfoX&quot;:{&quot;IsAbs&quot;:true,&quot;Pos&quot;:2},&quot;DecorateInfoY&quot;:{&quot;IsAbs&quot;:true,&quot;Pos&quot;:2},&quot;ReferentInfo&quot;:{&quot;Id&quot;:&quot;c4ef278ba8d2453991f7139b1827bc10&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2c1fa9d42129dd4cab"/>
  <p:tag name="KSO_WM_TEMPLATE_ASSEMBLE_GROUPID" val="5fd0b92c1fa9d42129dd4cab"/>
</p:tagLst>
</file>

<file path=ppt/tags/tag27.xml><?xml version="1.0" encoding="utf-8"?>
<p:tagLst xmlns:p="http://schemas.openxmlformats.org/presentationml/2006/main">
  <p:tag name="KSO_WM_BEAUTIFY_FLAG" val="#wm#"/>
  <p:tag name="KSO_WM_TEMPLATE_CATEGORY" val="diagram"/>
  <p:tag name="KSO_WM_TEMPLATE_INDEX" val="20213303"/>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6:52&quot;,&quot;maxSize&quot;:{&quot;size1&quot;:31.100000000000001},&quot;minSize&quot;:{&quot;size1&quot;:20},&quot;normalSize&quot;:{&quot;size1&quot;:22.199999999999999},&quot;subLayout&quot;:[{&quot;id&quot;:&quot;2020-12-09T19:46:52&quot;,&quot;margin&quot;:{&quot;bottom&quot;:0.21199998259544373,&quot;left&quot;:1.6929999589920044,&quot;right&quot;:1.6929999589920044,&quot;top&quot;:1.6929999589920044},&quot;type&quot;:0},{&quot;id&quot;:&quot;2020-12-09T19:46:52&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2c1fa9d42129dd4cab"/>
  <p:tag name="KSO_WM_TEMPLATE_ASSEMBLE_GROUPID" val="5fd0b92c1fa9d42129dd4cab"/>
</p:tagLst>
</file>

<file path=ppt/tags/tag28.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303_1*a*1"/>
  <p:tag name="KSO_WM_TEMPLATE_CATEGORY" val="diagram"/>
  <p:tag name="KSO_WM_TEMPLATE_INDEX" val="20213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4b229c120be4aa9866eb2f7cd1deee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5a514c714ce846aa8a6060345682a57a"/>
  <p:tag name="KSO_WM_UNIT_TEXT_FILL_FORE_SCHEMECOLOR_INDEX_BRIGHTNESS" val="0"/>
  <p:tag name="KSO_WM_UNIT_TEXT_FILL_FORE_SCHEMECOLOR_INDEX" val="13"/>
  <p:tag name="KSO_WM_UNIT_TEXT_FILL_TYPE" val="1"/>
  <p:tag name="KSO_WM_TEMPLATE_ASSEMBLE_XID" val="5fd0b92c1fa9d42129dd4cab"/>
  <p:tag name="KSO_WM_TEMPLATE_ASSEMBLE_GROUPID" val="5fd0b92c1fa9d42129dd4cab"/>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531ff49abe2942ba9a9ebd4ab80e6d08"/>
  <p:tag name="KSO_WM_UNIT_DECORATE_INFO" val="{&quot;DecorateInfoH&quot;:{&quot;IsAbs&quot;:false},&quot;DecorateInfoW&quot;:{&quot;IsAbs&quot;:false},&quot;DecorateInfoX&quot;:{&quot;IsAbs&quot;:false,&quot;Pos&quot;:1},&quot;DecorateInfoY&quot;:{&quot;IsAbs&quot;:false,&quot;Pos&quot;:1},&quot;ReferentInfo&quot;:{&quot;Id&quot;:&quot;c4ef278ba8d2453991f7139b1827bc10&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2c1fa9d42129dd4cab"/>
  <p:tag name="KSO_WM_TEMPLATE_ASSEMBLE_GROUPID" val="5fd0b92c1fa9d42129dd4cab"/>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303_1*i*2"/>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ef3305ee77324b01909f33c04240b530"/>
  <p:tag name="KSO_WM_UNIT_DECORATE_INFO" val="{&quot;DecorateInfoH&quot;:{&quot;IsAbs&quot;:true},&quot;DecorateInfoW&quot;:{&quot;IsAbs&quot;:true},&quot;DecorateInfoX&quot;:{&quot;IsAbs&quot;:true,&quot;Pos&quot;:0},&quot;DecorateInfoY&quot;:{&quot;IsAbs&quot;:true,&quot;Pos&quot;:0},&quot;ReferentInfo&quot;:{&quot;Id&quot;:&quot;c4ef278ba8d2453991f7139b1827bc10&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d0b92c1fa9d42129dd4cab"/>
  <p:tag name="KSO_WM_TEMPLATE_ASSEMBLE_GROUPID" val="5fd0b92c1fa9d42129dd4cab"/>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303_1*i*3"/>
  <p:tag name="KSO_WM_TEMPLATE_CATEGORY" val="diagram"/>
  <p:tag name="KSO_WM_TEMPLATE_INDEX" val="20213303"/>
  <p:tag name="KSO_WM_UNIT_LAYERLEVEL" val="1"/>
  <p:tag name="KSO_WM_TAG_VERSION" val="1.0"/>
  <p:tag name="KSO_WM_BEAUTIFY_FLAG" val="#wm#"/>
  <p:tag name="KSO_WM_UNIT_BLOCK" val="0"/>
  <p:tag name="KSO_WM_UNIT_SM_LIMIT_TYPE" val="0"/>
  <p:tag name="KSO_WM_UNIT_DEC_AREA_ID" val="3f1aa678fac44ff08653235044a608ed"/>
  <p:tag name="KSO_WM_UNIT_DECORATE_INFO" val="{&quot;DecorateInfoH&quot;:{&quot;IsAbs&quot;:true},&quot;DecorateInfoW&quot;:{&quot;IsAbs&quot;:true},&quot;DecorateInfoX&quot;:{&quot;IsAbs&quot;:true,&quot;Pos&quot;:2},&quot;DecorateInfoY&quot;:{&quot;IsAbs&quot;:true,&quot;Pos&quot;:2},&quot;ReferentInfo&quot;:{&quot;Id&quot;:&quot;c4ef278ba8d2453991f7139b1827bc10&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d0b92c1fa9d42129dd4cab"/>
  <p:tag name="KSO_WM_TEMPLATE_ASSEMBLE_GROUPID" val="5fd0b92c1fa9d42129dd4cab"/>
</p:tagLst>
</file>

<file path=ppt/tags/tag32.xml><?xml version="1.0" encoding="utf-8"?>
<p:tagLst xmlns:p="http://schemas.openxmlformats.org/presentationml/2006/main">
  <p:tag name="KSO_WM_BEAUTIFY_FLAG" val="#wm#"/>
  <p:tag name="KSO_WM_TEMPLATE_CATEGORY" val="diagram"/>
  <p:tag name="KSO_WM_TEMPLATE_INDEX" val="20213303"/>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2-09T19:46:52&quot;,&quot;maxSize&quot;:{&quot;size1&quot;:31.100000000000001},&quot;minSize&quot;:{&quot;size1&quot;:20},&quot;normalSize&quot;:{&quot;size1&quot;:30.199999999999996},&quot;subLayout&quot;:[{&quot;id&quot;:&quot;2020-12-09T19:46:52&quot;,&quot;margin&quot;:{&quot;bottom&quot;:0.21199998259544373,&quot;left&quot;:1.6929999589920044,&quot;right&quot;:1.6929999589920044,&quot;top&quot;:1.6929999589920044},&quot;type&quot;:0},{&quot;id&quot;:&quot;2020-12-09T19:46:52&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0"/>
  <p:tag name="KSO_WM_TEMPLATE_ASSEMBLE_XID" val="5fd0b92c1fa9d42129dd4cab"/>
  <p:tag name="KSO_WM_TEMPLATE_ASSEMBLE_GROUPID" val="5fd0b92c1fa9d42129dd4cab"/>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9_1*i*1"/>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8"/>
  <p:tag name="KSO_WM_UNIT_FILL_BACK_SCHEMECOLOR_INDEX" val="5"/>
  <p:tag name="KSO_WM_UNIT_FILL_TYPE" val="2"/>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9_1*i*2"/>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xml><?xml version="1.0" encoding="utf-8"?>
<p:tagLst xmlns:p="http://schemas.openxmlformats.org/presentationml/2006/main">
  <p:tag name="KSO_WM_UNIT_TEXT_PART_ID_V2" val="a-4-1"/>
  <p:tag name="KSO_WM_UNIT_ISCONTENTSTITLE" val="0"/>
  <p:tag name="KSO_WM_UNIT_ISNUMDGMTITLE" val="0"/>
  <p:tag name="KSO_WM_UNIT_PRESET_TEXT" val="单击添加大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9_1*a*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36.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9_1*f*1"/>
  <p:tag name="KSO_WM_TEMPLATE_CATEGORY" val="diagram"/>
  <p:tag name="KSO_WM_TEMPLATE_INDEX" val="20205119"/>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9_1*i*3"/>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9_1*i*4"/>
  <p:tag name="KSO_WM_TEMPLATE_CATEGORY" val="diagram"/>
  <p:tag name="KSO_WM_TEMPLATE_INDEX" val="2020511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9_1*i*5"/>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9_1*i*6"/>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1.xml><?xml version="1.0" encoding="utf-8"?>
<p:tagLst xmlns:p="http://schemas.openxmlformats.org/presentationml/2006/main">
  <p:tag name="KSO_WM_SLIDE_ID" val="diagram2020511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5119"/>
  <p:tag name="KSO_WM_SLIDE_LAYOUT" val="a_b_f"/>
  <p:tag name="KSO_WM_SLIDE_LAYOUT_CNT" val="1_1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9_1*i*1"/>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8"/>
  <p:tag name="KSO_WM_UNIT_FILL_BACK_SCHEMECOLOR_INDEX" val="5"/>
  <p:tag name="KSO_WM_UNIT_FILL_TYPE" val="2"/>
  <p:tag name="KSO_WM_UNIT_TEXT_FILL_FORE_SCHEMECOLOR_INDEX_BRIGHTNESS" val="0"/>
  <p:tag name="KSO_WM_UNIT_TEXT_FILL_FORE_SCHEMECOLOR_INDEX" val="2"/>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9_1*i*2"/>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p="http://schemas.openxmlformats.org/presentationml/2006/main">
  <p:tag name="KSO_WM_UNIT_TEXT_PART_ID_V2" val="d-4-2"/>
  <p:tag name="KSO_WM_UNIT_ISCONTENTSTITLE" val="0"/>
  <p:tag name="KSO_WM_UNIT_ISNUMDGMTITLE" val="0"/>
  <p:tag name="KSO_WM_UNIT_PRESET_TEXT" val="单击此处添加您的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diagram20205119_1*b*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45.xml><?xml version="1.0" encoding="utf-8"?>
<p:tagLst xmlns:p="http://schemas.openxmlformats.org/presentationml/2006/main">
  <p:tag name="KSO_WM_UNIT_TEXT_PART_ID_V2" val="a-4-1"/>
  <p:tag name="KSO_WM_UNIT_ISCONTENTSTITLE" val="0"/>
  <p:tag name="KSO_WM_UNIT_ISNUMDGMTITLE" val="0"/>
  <p:tag name="KSO_WM_UNIT_PRESET_TEXT" val="单击此处&#13;添加大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5119_1*a*1"/>
  <p:tag name="KSO_WM_TEMPLATE_CATEGORY" val="diagram"/>
  <p:tag name="KSO_WM_TEMPLATE_INDEX" val="20205119"/>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46.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13;单击此处输入你的正文，文字是您思想的提炼，为了最终演示发布的良好效果，请尽量言简意赅的阐述观点；根据需要可酌情增减文字，以便观者可以准确理解您所传达的信息。&#13;您的正文已经简明扼要，但信息却错综复杂，需要用更多的文字来表述；但请您尽可能提炼思想的精髓，否则容易造成观者的阅读压力，适得其反。&#13;正如我们都希望改变世界，希望给人带去光明，但更多时候只需播下一颗种子，自然有微光照拂，雨露滋养。恰如其分的表达观点，往往可以事半功倍。"/>
  <p:tag name="KSO_WM_UNIT_NOCLEAR" val="0"/>
  <p:tag name="KSO_WM_UNIT_VALUE" val="660"/>
  <p:tag name="KSO_WM_UNIT_HIGHLIGHT" val="0"/>
  <p:tag name="KSO_WM_UNIT_COMPATIBLE" val="0"/>
  <p:tag name="KSO_WM_UNIT_DIAGRAM_ISNUMVISUAL" val="0"/>
  <p:tag name="KSO_WM_UNIT_DIAGRAM_ISREFERUNIT" val="0"/>
  <p:tag name="KSO_WM_UNIT_TYPE" val="f"/>
  <p:tag name="KSO_WM_UNIT_INDEX" val="1"/>
  <p:tag name="KSO_WM_UNIT_ID" val="diagram20205119_1*f*1"/>
  <p:tag name="KSO_WM_TEMPLATE_CATEGORY" val="diagram"/>
  <p:tag name="KSO_WM_TEMPLATE_INDEX" val="20205119"/>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9_1*i*3"/>
  <p:tag name="KSO_WM_TEMPLATE_CATEGORY" val="diagram"/>
  <p:tag name="KSO_WM_TEMPLATE_INDEX" val="2020511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9_1*i*4"/>
  <p:tag name="KSO_WM_TEMPLATE_CATEGORY" val="diagram"/>
  <p:tag name="KSO_WM_TEMPLATE_INDEX" val="2020511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9_1*i*5"/>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9_1*i*6"/>
  <p:tag name="KSO_WM_TEMPLATE_CATEGORY" val="diagram"/>
  <p:tag name="KSO_WM_TEMPLATE_INDEX" val="2020511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1.xml><?xml version="1.0" encoding="utf-8"?>
<p:tagLst xmlns:p="http://schemas.openxmlformats.org/presentationml/2006/main">
  <p:tag name="KSO_WM_SLIDE_ID" val="diagram2020511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5119"/>
  <p:tag name="KSO_WM_SLIDE_LAYOUT" val="a_b_f"/>
  <p:tag name="KSO_WM_SLIDE_LAYOUT_CNT" val="1_1_1"/>
</p:tagLst>
</file>

<file path=ppt/tags/tag52.xml><?xml version="1.0" encoding="utf-8"?>
<p:tagLst xmlns:p="http://schemas.openxmlformats.org/presentationml/2006/main">
  <p:tag name="KSO_WPP_MARK_KEY" val="4dc25541-e44b-4faf-aa09-35599c351c09"/>
  <p:tag name="COMMONDATA" val="eyJoZGlkIjoiMDg3YTdkMzViZmJkYjk1MWI1MDYzNTc0ZDg0YmRkNDE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303_1*a*1"/>
  <p:tag name="KSO_WM_TEMPLATE_CATEGORY" val="diagram"/>
  <p:tag name="KSO_WM_TEMPLATE_INDEX" val="20213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4b229c120be4aa9866eb2f7cd1deee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5a514c714ce846aa8a6060345682a57a"/>
  <p:tag name="KSO_WM_UNIT_TEXT_FILL_FORE_SCHEMECOLOR_INDEX_BRIGHTNESS" val="0"/>
  <p:tag name="KSO_WM_UNIT_TEXT_FILL_FORE_SCHEMECOLOR_INDEX" val="13"/>
  <p:tag name="KSO_WM_UNIT_TEXT_FILL_TYPE" val="1"/>
  <p:tag name="KSO_WM_TEMPLATE_ASSEMBLE_XID" val="5fd0b92c1fa9d42129dd4cab"/>
  <p:tag name="KSO_WM_TEMPLATE_ASSEMBLE_GROUPID" val="5fd0b92c1fa9d42129dd4cab"/>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303_1*i*1"/>
  <p:tag name="KSO_WM_TEMPLATE_CATEGORY" val="diagram"/>
  <p:tag name="KSO_WM_TEMPLATE_INDEX" val="20213303"/>
  <p:tag name="KSO_WM_UNIT_LAYERLEVEL" val="1"/>
  <p:tag name="KSO_WM_TAG_VERSION" val="1.0"/>
  <p:tag name="KSO_WM_BEAUTIFY_FLAG" val="#wm#"/>
  <p:tag name="KSO_WM_UNIT_BLOCK" val="0"/>
  <p:tag name="KSO_WM_UNIT_SM_LIMIT_TYPE" val="2"/>
  <p:tag name="KSO_WM_UNIT_DEC_AREA_ID" val="531ff49abe2942ba9a9ebd4ab80e6d08"/>
  <p:tag name="KSO_WM_UNIT_DECORATE_INFO" val="{&quot;DecorateInfoH&quot;:{&quot;IsAbs&quot;:false},&quot;DecorateInfoW&quot;:{&quot;IsAbs&quot;:false},&quot;DecorateInfoX&quot;:{&quot;IsAbs&quot;:false,&quot;Pos&quot;:1},&quot;DecorateInfoY&quot;:{&quot;IsAbs&quot;:false,&quot;Pos&quot;:1},&quot;ReferentInfo&quot;:{&quot;Id&quot;:&quot;c4ef278ba8d2453991f7139b1827bc10&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5fd0b92c1fa9d42129dd4cab"/>
  <p:tag name="KSO_WM_TEMPLATE_ASSEMBLE_GROUPID" val="5fd0b92c1fa9d42129dd4ca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1716</Words>
  <Application>WPS 表格</Application>
  <PresentationFormat>全屏显示(16:9)</PresentationFormat>
  <Paragraphs>247</Paragraphs>
  <Slides>24</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宋体</vt:lpstr>
      <vt:lpstr>Wingdings</vt:lpstr>
      <vt:lpstr>微软雅黑</vt:lpstr>
      <vt:lpstr>汉仪旗黑</vt:lpstr>
      <vt:lpstr>冬青黑体简体中文 W6</vt:lpstr>
      <vt:lpstr>Arial Unicode MS</vt:lpstr>
      <vt:lpstr>Segoe UI Light</vt:lpstr>
      <vt:lpstr>专业字体设计服务/WWW.ZTSGC.COM/</vt:lpstr>
      <vt:lpstr>Times New Roman</vt:lpstr>
      <vt:lpstr>Calibri</vt:lpstr>
      <vt:lpstr>Helvetica Neue</vt:lpstr>
      <vt:lpstr>汉仪书宋二KW</vt:lpstr>
      <vt:lpstr>Times New Roman</vt:lpstr>
      <vt:lpstr>Verdana</vt:lpstr>
      <vt:lpstr>Wingdings</vt:lpstr>
      <vt:lpstr>宋体</vt:lpstr>
      <vt:lpstr>苹方-简</vt:lpstr>
      <vt:lpstr>Office 主题</vt:lpstr>
      <vt:lpstr>PowerPoint 演示文稿</vt:lpstr>
      <vt:lpstr>PowerPoint 演示文稿</vt:lpstr>
      <vt:lpstr>PowerPoint 演示文稿</vt:lpstr>
      <vt:lpstr>PowerPoint 演示文稿</vt:lpstr>
      <vt:lpstr>该方式具有如下优势: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iamisis</dc:creator>
  <cp:lastModifiedBy>凡</cp:lastModifiedBy>
  <cp:revision>271</cp:revision>
  <dcterms:created xsi:type="dcterms:W3CDTF">2023-05-26T02:10:24Z</dcterms:created>
  <dcterms:modified xsi:type="dcterms:W3CDTF">2023-05-26T02:10:24Z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2052-5.4.1.7920</vt:lpwstr>
  </property>
  <property fmtid="{D5CDD505-2E9C-101B-9397-08002B2CF9AE}" pid="3" name="KSORubyTemplateID">
    <vt:lpwstr>8</vt:lpwstr>
  </property>
  <property fmtid="{D5CDD505-2E9C-101B-9397-08002B2CF9AE}" pid="4" name="ICV">
    <vt:lpwstr>E61E5E97C48187BD595B6F64AF703A5F_43</vt:lpwstr>
  </property>
</Properties>
</file>